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329" r:id="rId4"/>
    <p:sldId id="333" r:id="rId5"/>
    <p:sldId id="302" r:id="rId6"/>
    <p:sldId id="307" r:id="rId7"/>
    <p:sldId id="337" r:id="rId8"/>
    <p:sldId id="322" r:id="rId9"/>
    <p:sldId id="338" r:id="rId10"/>
    <p:sldId id="326" r:id="rId11"/>
    <p:sldId id="339" r:id="rId12"/>
    <p:sldId id="332" r:id="rId13"/>
    <p:sldId id="330" r:id="rId14"/>
    <p:sldId id="335" r:id="rId15"/>
    <p:sldId id="334" r:id="rId16"/>
    <p:sldId id="336" r:id="rId17"/>
    <p:sldId id="317" r:id="rId18"/>
    <p:sldId id="318" r:id="rId19"/>
  </p:sldIdLst>
  <p:sldSz cx="10693400" cy="7561263"/>
  <p:notesSz cx="6797675" cy="9926638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.gusenkov" initials="i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08F"/>
    <a:srgbClr val="106A6A"/>
    <a:srgbClr val="0070C0"/>
    <a:srgbClr val="00B7C0"/>
    <a:srgbClr val="1D68B0"/>
    <a:srgbClr val="008F96"/>
    <a:srgbClr val="0000FF"/>
    <a:srgbClr val="CBBD01"/>
    <a:srgbClr val="6A7A58"/>
    <a:srgbClr val="9E9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5" autoAdjust="0"/>
    <p:restoredTop sz="89759" autoAdjust="0"/>
  </p:normalViewPr>
  <p:slideViewPr>
    <p:cSldViewPr>
      <p:cViewPr varScale="1">
        <p:scale>
          <a:sx n="91" d="100"/>
          <a:sy n="91" d="100"/>
        </p:scale>
        <p:origin x="-1794" y="-114"/>
      </p:cViewPr>
      <p:guideLst>
        <p:guide orient="horz" pos="1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0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106A6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3F-407E-910A-5F41C59DE59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3F-407E-910A-5F41C59DE59C}"/>
              </c:ext>
            </c:extLst>
          </c:dPt>
          <c:dLbls>
            <c:dLbl>
              <c:idx val="0"/>
              <c:layout>
                <c:manualLayout>
                  <c:x val="4.9854853217165401E-2"/>
                  <c:y val="5.0881715796237639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F-407E-910A-5F41C59DE59C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3F-407E-910A-5F41C59DE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Лист2!$B$5:$B$6</c:f>
              <c:strCache>
                <c:ptCount val="2"/>
                <c:pt idx="0">
                  <c:v>Алнас</c:v>
                </c:pt>
                <c:pt idx="1">
                  <c:v>Другие </c:v>
                </c:pt>
              </c:strCache>
            </c:strRef>
          </c:cat>
          <c:val>
            <c:numRef>
              <c:f>Лист2!$C$5:$C$6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3F-407E-910A-5F41C59DE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ED-420B-A111-79D9E195355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ED-420B-A111-79D9E1953554}"/>
              </c:ext>
            </c:extLst>
          </c:dPt>
          <c:dLbls>
            <c:dLbl>
              <c:idx val="0"/>
              <c:layout>
                <c:manualLayout>
                  <c:x val="-0.2427616642783906"/>
                  <c:y val="6.2045096075783103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ED-420B-A111-79D9E195355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ED-420B-A111-79D9E1953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Лист1!$B$3:$B$4</c:f>
              <c:strCache>
                <c:ptCount val="2"/>
                <c:pt idx="0">
                  <c:v>Ижнефтемаш</c:v>
                </c:pt>
                <c:pt idx="1">
                  <c:v>Прочие</c:v>
                </c:pt>
              </c:strCache>
            </c:strRef>
          </c:cat>
          <c:val>
            <c:numRef>
              <c:f>Лист1!$C$3:$C$4</c:f>
              <c:numCache>
                <c:formatCode>0%</c:formatCode>
                <c:ptCount val="2"/>
                <c:pt idx="0">
                  <c:v>0.41</c:v>
                </c:pt>
                <c:pt idx="1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ED-420B-A111-79D9E1953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807701258360326E-2"/>
          <c:y val="0.15552034068235607"/>
          <c:w val="0.4922666446315927"/>
          <c:h val="0.75462098269315636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3AA08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D4-433D-A80F-B8129AE8EB9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D4-433D-A80F-B8129AE8EB97}"/>
              </c:ext>
            </c:extLst>
          </c:dPt>
          <c:dLbls>
            <c:dLbl>
              <c:idx val="0"/>
              <c:layout>
                <c:manualLayout>
                  <c:x val="7.3423452289005806E-2"/>
                  <c:y val="0.19188587278957375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3AA08F"/>
                        </a:solidFill>
                      </a:defRPr>
                    </a:pPr>
                    <a:r>
                      <a:rPr lang="en-US" dirty="0" smtClean="0">
                        <a:solidFill>
                          <a:srgbClr val="3AA08F"/>
                        </a:solidFill>
                      </a:rPr>
                      <a:t>16%</a:t>
                    </a:r>
                    <a:endParaRPr lang="en-US" dirty="0">
                      <a:solidFill>
                        <a:srgbClr val="3AA08F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D4-433D-A80F-B8129AE8EB97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D4-433D-A80F-B8129AE8EB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Лист1!$B$7:$B$8</c:f>
              <c:strCache>
                <c:ptCount val="2"/>
                <c:pt idx="0">
                  <c:v>РС</c:v>
                </c:pt>
                <c:pt idx="1">
                  <c:v>Прочие</c:v>
                </c:pt>
              </c:strCache>
            </c:strRef>
          </c:cat>
          <c:val>
            <c:numRef>
              <c:f>Лист1!$C$7:$C$8</c:f>
              <c:numCache>
                <c:formatCode>General</c:formatCode>
                <c:ptCount val="2"/>
                <c:pt idx="0">
                  <c:v>16</c:v>
                </c:pt>
                <c:pt idx="1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BD4-433D-A80F-B8129AE8E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9"/>
          <c:dPt>
            <c:idx val="0"/>
            <c:bubble3D val="0"/>
            <c:spPr>
              <a:solidFill>
                <a:srgbClr val="3AA08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FB-4FC5-8606-7ECCD1FD9CE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FB-4FC5-8606-7ECCD1FD9CE2}"/>
              </c:ext>
            </c:extLst>
          </c:dPt>
          <c:dLbls>
            <c:dLbl>
              <c:idx val="0"/>
              <c:layout>
                <c:manualLayout>
                  <c:x val="2.0272914199547739E-2"/>
                  <c:y val="6.2447121945368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3AA08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FB-4FC5-8606-7ECCD1FD9CE2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FB-4FC5-8606-7ECCD1FD9C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Лист1!$B$7:$B$8</c:f>
              <c:strCache>
                <c:ptCount val="2"/>
                <c:pt idx="0">
                  <c:v>РС</c:v>
                </c:pt>
                <c:pt idx="1">
                  <c:v>Прочие</c:v>
                </c:pt>
              </c:strCache>
            </c:strRef>
          </c:cat>
          <c:val>
            <c:numRef>
              <c:f>Лист1!$C$7:$C$8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FB-4FC5-8606-7ECCD1FD9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FF92F-D11E-488C-B406-4CC79520D5B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1EB9C-12BB-42BE-9067-8E61D155C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23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E87B-8CC3-4703-9FF7-4214767B6BCC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CF608-F1C7-4FF5-B362-FFF48D0BA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6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F608-F1C7-4FF5-B362-FFF48D0BA8F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F608-F1C7-4FF5-B362-FFF48D0BA8F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F608-F1C7-4FF5-B362-FFF48D0BA8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F608-F1C7-4FF5-B362-FFF48D0BA8F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F608-F1C7-4FF5-B362-FFF48D0BA8F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F608-F1C7-4FF5-B362-FFF48D0BA8F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ШГН</a:t>
            </a:r>
            <a:r>
              <a:rPr lang="ru-RU" baseline="0" dirty="0" smtClean="0"/>
              <a:t> РФ = 4 898 шт.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ШГН СНГ = 346 шт.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ВСЕГО = 5 244 шт.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F608-F1C7-4FF5-B362-FFF48D0BA8F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099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F608-F1C7-4FF5-B362-FFF48D0BA8F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F608-F1C7-4FF5-B362-FFF48D0BA8F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F608-F1C7-4FF5-B362-FFF48D0BA8F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59606" y="6876975"/>
            <a:ext cx="1499662" cy="40256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C:\Documents and Settings\i.gusenkov\Мои документы\Презентации\Company profile\римера лого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33" y="468263"/>
            <a:ext cx="2592287" cy="575986"/>
          </a:xfrm>
          <a:prstGeom prst="rect">
            <a:avLst/>
          </a:prstGeom>
          <a:noFill/>
        </p:spPr>
      </p:pic>
      <p:pic>
        <p:nvPicPr>
          <p:cNvPr id="8" name="Picture 12" descr="C:\Documents and Settings\yukamerer\Рабочий стол\prezi-l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140" y="1142624"/>
            <a:ext cx="10081120" cy="45720"/>
          </a:xfrm>
          <a:prstGeom prst="rect">
            <a:avLst/>
          </a:prstGeom>
          <a:noFill/>
        </p:spPr>
      </p:pic>
      <p:pic>
        <p:nvPicPr>
          <p:cNvPr id="9" name="Picture 2" descr="C:\Documents and Settings\i.gusenkov\Мои документы\Презентации\Company profile\римера лого.bmp"/>
          <p:cNvPicPr>
            <a:picLocks noChangeAspect="1" noChangeArrowheads="1"/>
          </p:cNvPicPr>
          <p:nvPr userDrawn="1"/>
        </p:nvPicPr>
        <p:blipFill>
          <a:blip r:embed="rId2" cstate="print">
            <a:lum bright="-18000" contrast="33000"/>
          </a:blip>
          <a:srcRect l="24285" t="4724" r="342" b="39370"/>
          <a:stretch>
            <a:fillRect/>
          </a:stretch>
        </p:blipFill>
        <p:spPr bwMode="auto">
          <a:xfrm>
            <a:off x="280384" y="6990300"/>
            <a:ext cx="1177884" cy="174707"/>
          </a:xfrm>
          <a:prstGeom prst="rect">
            <a:avLst/>
          </a:prstGeom>
          <a:noFill/>
        </p:spPr>
      </p:pic>
      <p:pic>
        <p:nvPicPr>
          <p:cNvPr id="11" name="Picture 3" descr="C:\Documents and Settings\i.gusenkov\Мои документы\Мои рисунки\Безымянный.bmp"/>
          <p:cNvPicPr>
            <a:picLocks noChangeAspect="1" noChangeArrowheads="1"/>
          </p:cNvPicPr>
          <p:nvPr userDrawn="1"/>
        </p:nvPicPr>
        <p:blipFill>
          <a:blip r:embed="rId4" cstate="print"/>
          <a:srcRect b="25818"/>
          <a:stretch>
            <a:fillRect/>
          </a:stretch>
        </p:blipFill>
        <p:spPr bwMode="auto">
          <a:xfrm>
            <a:off x="8587060" y="6904726"/>
            <a:ext cx="1409895" cy="274289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68113" y="4284687"/>
            <a:ext cx="419147" cy="218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Documents and Settings\yukamerer\Рабочий стол\prezi-l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84" y="7119287"/>
            <a:ext cx="6912768" cy="457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16" y="1755"/>
          <a:ext cx="1713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6" y="1755"/>
                        <a:ext cx="1713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741E0-29ED-4473-87E9-46E31FBC15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77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6EB6-3417-4B13-8C81-C54B27756ED8}" type="datetime1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253105" y="5958762"/>
            <a:ext cx="2923997" cy="263363"/>
          </a:xfrm>
          <a:prstGeom prst="rect">
            <a:avLst/>
          </a:prstGeom>
          <a:noFill/>
        </p:spPr>
        <p:txBody>
          <a:bodyPr wrap="square" lIns="109625" tIns="54811" rIns="109625" bIns="54811" rtlCol="0">
            <a:spAutoFit/>
          </a:bodyPr>
          <a:lstStyle/>
          <a:p>
            <a:pPr defTabSz="1006704"/>
            <a:r>
              <a:rPr lang="ru-RU" sz="992" b="1" dirty="0" smtClean="0">
                <a:solidFill>
                  <a:srgbClr val="7F7F7F"/>
                </a:solidFill>
                <a:cs typeface="Arial" pitchFamily="34" charset="0"/>
              </a:rPr>
              <a:t>  АЛНАС     </a:t>
            </a:r>
            <a:r>
              <a:rPr lang="ru-RU" sz="992" b="1" smtClean="0">
                <a:solidFill>
                  <a:srgbClr val="7F7F7F"/>
                </a:solidFill>
                <a:cs typeface="Arial" pitchFamily="34" charset="0"/>
              </a:rPr>
              <a:t>ИЖНЕФТЕМАШ      РИМЕРА-СЕРВИ</a:t>
            </a:r>
            <a:r>
              <a:rPr lang="en-US" sz="992" b="1" smtClean="0">
                <a:solidFill>
                  <a:srgbClr val="7F7F7F"/>
                </a:solidFill>
                <a:cs typeface="Arial" pitchFamily="34" charset="0"/>
              </a:rPr>
              <a:t>C</a:t>
            </a:r>
            <a:endParaRPr lang="ru-RU" sz="992" b="1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5179614" y="2362886"/>
            <a:ext cx="4177139" cy="87862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ЗАГОЛОВКА</a:t>
            </a:r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79629" y="4095685"/>
            <a:ext cx="4177109" cy="393821"/>
          </a:xfrm>
        </p:spPr>
        <p:txBody>
          <a:bodyPr>
            <a:normAutofit/>
          </a:bodyPr>
          <a:lstStyle>
            <a:lvl1pPr>
              <a:buNone/>
              <a:defRPr sz="2205"/>
            </a:lvl1pPr>
          </a:lstStyle>
          <a:p>
            <a:pPr lvl="0"/>
            <a:r>
              <a:rPr lang="ru-RU" smtClean="0"/>
              <a:t>Образец подзаголовок</a:t>
            </a:r>
            <a:endParaRPr lang="ru-RU"/>
          </a:p>
        </p:txBody>
      </p:sp>
      <p:pic>
        <p:nvPicPr>
          <p:cNvPr id="6" name="Рисунок 5" descr="Рисунок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3342" y="4410741"/>
            <a:ext cx="2205955" cy="1417747"/>
          </a:xfrm>
          <a:prstGeom prst="rect">
            <a:avLst/>
          </a:prstGeom>
        </p:spPr>
      </p:pic>
      <p:pic>
        <p:nvPicPr>
          <p:cNvPr id="7" name="Рисунок 6" descr="Рисунок4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183" y="4410741"/>
            <a:ext cx="2005027" cy="1417747"/>
          </a:xfrm>
          <a:prstGeom prst="rect">
            <a:avLst/>
          </a:prstGeom>
        </p:spPr>
      </p:pic>
      <p:pic>
        <p:nvPicPr>
          <p:cNvPr id="8" name="Рисунок 7" descr="270_Rimera_pres_ER_rev1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2" y="1654011"/>
            <a:ext cx="4287104" cy="26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8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59" y="1753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9" y="1753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85"/>
            </a:lvl1pPr>
            <a:lvl2pPr>
              <a:defRPr sz="1764"/>
            </a:lvl2pPr>
            <a:lvl3pPr>
              <a:defRPr sz="1654"/>
            </a:lvl3pPr>
            <a:lvl4pPr>
              <a:defRPr sz="1544"/>
            </a:lvl4pPr>
            <a:lvl5pPr>
              <a:defRPr sz="14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6931191"/>
            <a:ext cx="774179" cy="402567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ctr">
              <a:defRPr sz="1764">
                <a:solidFill>
                  <a:schemeClr val="tx1"/>
                </a:solidFill>
              </a:defRPr>
            </a:lvl1pPr>
          </a:lstStyle>
          <a:p>
            <a:fld id="{A2AE5357-0EF1-4AE0-A6D9-5A1EFB67B5F9}" type="slidenum">
              <a:rPr lang="ru-RU" smtClean="0">
                <a:solidFill>
                  <a:srgbClr val="7F7F7F"/>
                </a:solidFill>
              </a:rPr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88838" y="302802"/>
            <a:ext cx="7157000" cy="793833"/>
          </a:xfrm>
          <a:prstGeom prst="rect">
            <a:avLst/>
          </a:prstGeom>
        </p:spPr>
        <p:txBody>
          <a:bodyPr vert="horz" lIns="91312" tIns="45656" rIns="91312" bIns="45656" rtlCol="0" anchor="ctr">
            <a:normAutofit/>
          </a:bodyPr>
          <a:lstStyle>
            <a:lvl1pPr>
              <a:defRPr sz="1985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69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496492"/>
            <a:ext cx="4722918" cy="4990084"/>
          </a:xfrm>
        </p:spPr>
        <p:txBody>
          <a:bodyPr/>
          <a:lstStyle>
            <a:lvl1pPr>
              <a:defRPr sz="2646"/>
            </a:lvl1pPr>
            <a:lvl2pPr>
              <a:defRPr sz="1985"/>
            </a:lvl2pPr>
            <a:lvl3pPr>
              <a:defRPr sz="1764"/>
            </a:lvl3pPr>
            <a:lvl4pPr>
              <a:defRPr sz="1654"/>
            </a:lvl4pPr>
            <a:lvl5pPr>
              <a:defRPr sz="1544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sz="half" idx="13"/>
          </p:nvPr>
        </p:nvSpPr>
        <p:spPr>
          <a:xfrm>
            <a:off x="5430243" y="1496492"/>
            <a:ext cx="4722918" cy="4990084"/>
          </a:xfrm>
        </p:spPr>
        <p:txBody>
          <a:bodyPr/>
          <a:lstStyle>
            <a:lvl1pPr>
              <a:defRPr sz="2646"/>
            </a:lvl1pPr>
            <a:lvl2pPr>
              <a:defRPr sz="1985"/>
            </a:lvl2pPr>
            <a:lvl3pPr>
              <a:defRPr sz="1764"/>
            </a:lvl3pPr>
            <a:lvl4pPr>
              <a:defRPr sz="1654"/>
            </a:lvl4pPr>
            <a:lvl5pPr>
              <a:defRPr sz="1544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6931191"/>
            <a:ext cx="774179" cy="402567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ctr">
              <a:defRPr sz="1764">
                <a:solidFill>
                  <a:schemeClr val="tx1"/>
                </a:solidFill>
              </a:defRPr>
            </a:lvl1pPr>
          </a:lstStyle>
          <a:p>
            <a:fld id="{A2AE5357-0EF1-4AE0-A6D9-5A1EFB67B5F9}" type="slidenum">
              <a:rPr lang="ru-RU" smtClean="0">
                <a:solidFill>
                  <a:srgbClr val="7F7F7F"/>
                </a:solidFill>
              </a:rPr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88838" y="302802"/>
            <a:ext cx="7157000" cy="793833"/>
          </a:xfrm>
          <a:prstGeom prst="rect">
            <a:avLst/>
          </a:prstGeom>
        </p:spPr>
        <p:txBody>
          <a:bodyPr vert="horz" lIns="91312" tIns="45656" rIns="91312" bIns="45656" rtlCol="0" anchor="ctr">
            <a:normAutofit/>
          </a:bodyPr>
          <a:lstStyle>
            <a:lvl1pPr>
              <a:defRPr sz="1985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25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59" y="1753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9" y="1753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6931191"/>
            <a:ext cx="774179" cy="402567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ctr">
              <a:defRPr sz="1764">
                <a:solidFill>
                  <a:schemeClr val="tx1"/>
                </a:solidFill>
              </a:defRPr>
            </a:lvl1pPr>
          </a:lstStyle>
          <a:p>
            <a:fld id="{A2AE5357-0EF1-4AE0-A6D9-5A1EFB67B5F9}" type="slidenum">
              <a:rPr lang="ru-RU" smtClean="0">
                <a:solidFill>
                  <a:srgbClr val="7F7F7F"/>
                </a:solidFill>
              </a:rPr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88838" y="302802"/>
            <a:ext cx="7157000" cy="793833"/>
          </a:xfrm>
          <a:prstGeom prst="rect">
            <a:avLst/>
          </a:prstGeom>
        </p:spPr>
        <p:txBody>
          <a:bodyPr vert="horz" lIns="91312" tIns="45656" rIns="91312" bIns="45656" rtlCol="0" anchor="ctr">
            <a:normAutofit/>
          </a:bodyPr>
          <a:lstStyle>
            <a:lvl1pPr>
              <a:defRPr sz="1985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04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59" y="1753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9" y="1753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85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06704"/>
            <a:fld id="{A2AE5357-0EF1-4AE0-A6D9-5A1EFB67B5F9}" type="slidenum">
              <a:rPr lang="ru-RU" smtClean="0">
                <a:solidFill>
                  <a:srgbClr val="7F7F7F"/>
                </a:solidFill>
              </a:rPr>
              <a:pPr defTabSz="1006704"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0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59" y="1753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9" y="1753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 userDrawn="1"/>
        </p:nvSpPr>
        <p:spPr>
          <a:xfrm>
            <a:off x="9472959" y="5447867"/>
            <a:ext cx="842094" cy="158784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5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6931191"/>
            <a:ext cx="774179" cy="402567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ctr">
              <a:defRPr sz="1764">
                <a:solidFill>
                  <a:schemeClr val="tx1"/>
                </a:solidFill>
              </a:defRPr>
            </a:lvl1pPr>
          </a:lstStyle>
          <a:p>
            <a:fld id="{A2AE5357-0EF1-4AE0-A6D9-5A1EFB67B5F9}" type="slidenum">
              <a:rPr lang="ru-RU" smtClean="0">
                <a:solidFill>
                  <a:srgbClr val="7F7F7F"/>
                </a:solidFill>
              </a:rPr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88838" y="302802"/>
            <a:ext cx="7157000" cy="793833"/>
          </a:xfrm>
          <a:prstGeom prst="rect">
            <a:avLst/>
          </a:prstGeom>
        </p:spPr>
        <p:txBody>
          <a:bodyPr vert="horz" lIns="91312" tIns="45656" rIns="91312" bIns="45656" rtlCol="0" anchor="ctr">
            <a:normAutofit/>
          </a:bodyPr>
          <a:lstStyle>
            <a:lvl1pPr>
              <a:defRPr sz="1985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978326" y="1319475"/>
            <a:ext cx="0" cy="5596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8630865" y="1319475"/>
            <a:ext cx="0" cy="5596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30976" y="1478259"/>
            <a:ext cx="9430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30976" y="6288019"/>
            <a:ext cx="7999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30976" y="1240085"/>
            <a:ext cx="1347350" cy="26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3" i="1" dirty="0" smtClean="0">
                <a:solidFill>
                  <a:srgbClr val="106A6A"/>
                </a:solidFill>
              </a:rPr>
              <a:t>Входы</a:t>
            </a:r>
            <a:endParaRPr lang="ru-RU" sz="1103" i="1" dirty="0">
              <a:solidFill>
                <a:srgbClr val="106A6A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630866" y="1240085"/>
            <a:ext cx="1347350" cy="26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3" i="1" dirty="0" smtClean="0">
                <a:solidFill>
                  <a:srgbClr val="106A6A"/>
                </a:solidFill>
              </a:rPr>
              <a:t>Выходы</a:t>
            </a:r>
            <a:endParaRPr lang="ru-RU" sz="1103" i="1" dirty="0">
              <a:solidFill>
                <a:srgbClr val="106A6A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978326" y="1240085"/>
            <a:ext cx="6652539" cy="26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3" i="1" dirty="0" smtClean="0">
                <a:solidFill>
                  <a:srgbClr val="106A6A"/>
                </a:solidFill>
              </a:rPr>
              <a:t>Содержание процесса</a:t>
            </a:r>
            <a:endParaRPr lang="ru-RU" sz="1103" i="1" dirty="0">
              <a:solidFill>
                <a:srgbClr val="106A6A"/>
              </a:solidFill>
            </a:endParaRPr>
          </a:p>
        </p:txBody>
      </p:sp>
      <p:sp>
        <p:nvSpPr>
          <p:cNvPr id="16" name="TextBox 15"/>
          <p:cNvSpPr txBox="1">
            <a:spLocks/>
          </p:cNvSpPr>
          <p:nvPr userDrawn="1"/>
        </p:nvSpPr>
        <p:spPr>
          <a:xfrm>
            <a:off x="546768" y="5573358"/>
            <a:ext cx="1599978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3" i="1" dirty="0" smtClean="0">
                <a:solidFill>
                  <a:srgbClr val="106A6A"/>
                </a:solidFill>
              </a:rPr>
              <a:t>КПЭ процесса</a:t>
            </a:r>
          </a:p>
          <a:p>
            <a:pPr algn="l"/>
            <a:r>
              <a:rPr lang="ru-RU" sz="1103" i="1" dirty="0" smtClean="0">
                <a:solidFill>
                  <a:srgbClr val="106A6A"/>
                </a:solidFill>
              </a:rPr>
              <a:t>(индикативно)</a:t>
            </a:r>
            <a:endParaRPr lang="ru-RU" sz="1103" i="1" dirty="0">
              <a:solidFill>
                <a:srgbClr val="106A6A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46768" y="4461870"/>
            <a:ext cx="1599978" cy="26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3" i="1" dirty="0" smtClean="0">
                <a:solidFill>
                  <a:srgbClr val="106A6A"/>
                </a:solidFill>
              </a:rPr>
              <a:t>Основные участники </a:t>
            </a:r>
            <a:endParaRPr lang="ru-RU" sz="1103" i="1" dirty="0">
              <a:solidFill>
                <a:srgbClr val="106A6A"/>
              </a:solidFill>
            </a:endParaRPr>
          </a:p>
        </p:txBody>
      </p:sp>
      <p:sp>
        <p:nvSpPr>
          <p:cNvPr id="18" name="TextBox 17"/>
          <p:cNvSpPr txBox="1">
            <a:spLocks/>
          </p:cNvSpPr>
          <p:nvPr userDrawn="1"/>
        </p:nvSpPr>
        <p:spPr>
          <a:xfrm>
            <a:off x="546768" y="6287890"/>
            <a:ext cx="1599978" cy="26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3" i="1" dirty="0" smtClean="0">
                <a:solidFill>
                  <a:srgbClr val="106A6A"/>
                </a:solidFill>
              </a:rPr>
              <a:t>Комментарии</a:t>
            </a:r>
            <a:endParaRPr lang="ru-RU" sz="1103" i="1" dirty="0">
              <a:solidFill>
                <a:srgbClr val="106A6A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30976" y="4461867"/>
            <a:ext cx="9430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30976" y="5573358"/>
            <a:ext cx="7999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14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59" y="1753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9" y="1753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6931191"/>
            <a:ext cx="774179" cy="402567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ctr">
              <a:defRPr sz="1764">
                <a:solidFill>
                  <a:schemeClr val="tx1"/>
                </a:solidFill>
              </a:defRPr>
            </a:lvl1pPr>
          </a:lstStyle>
          <a:p>
            <a:fld id="{A2AE5357-0EF1-4AE0-A6D9-5A1EFB67B5F9}" type="slidenum">
              <a:rPr lang="ru-RU" smtClean="0">
                <a:solidFill>
                  <a:srgbClr val="7F7F7F"/>
                </a:solidFill>
              </a:rPr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  <p:pic>
        <p:nvPicPr>
          <p:cNvPr id="5" name="Picture 2" descr="Картинки по запросу римера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1"/>
          <a:stretch/>
        </p:blipFill>
        <p:spPr bwMode="auto">
          <a:xfrm>
            <a:off x="630976" y="1390223"/>
            <a:ext cx="2491979" cy="54529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88838" y="287377"/>
            <a:ext cx="7157000" cy="793833"/>
          </a:xfrm>
        </p:spPr>
        <p:txBody>
          <a:bodyPr>
            <a:normAutofit/>
          </a:bodyPr>
          <a:lstStyle>
            <a:lvl1pPr>
              <a:defRPr sz="1985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6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7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3D8F-45B6-48CC-9D55-6A1863CB908F}" type="datetime1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transition>
    <p:fade thruBlk="1"/>
  </p:transition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1859" y="1753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59" y="1753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8838" y="287377"/>
            <a:ext cx="7157000" cy="793833"/>
          </a:xfrm>
          <a:prstGeom prst="rect">
            <a:avLst/>
          </a:prstGeom>
        </p:spPr>
        <p:txBody>
          <a:bodyPr vert="horz" lIns="91312" tIns="45656" rIns="91312" bIns="4565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496492"/>
            <a:ext cx="9624060" cy="4990084"/>
          </a:xfrm>
          <a:prstGeom prst="rect">
            <a:avLst/>
          </a:prstGeom>
        </p:spPr>
        <p:txBody>
          <a:bodyPr vert="horz" lIns="91312" tIns="45656" rIns="91312" bIns="456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6931191"/>
            <a:ext cx="774179" cy="402567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ctr">
              <a:defRPr sz="1764">
                <a:solidFill>
                  <a:schemeClr val="tx1"/>
                </a:solidFill>
              </a:defRPr>
            </a:lvl1pPr>
          </a:lstStyle>
          <a:p>
            <a:pPr defTabSz="1006704"/>
            <a:fld id="{A2AE5357-0EF1-4AE0-A6D9-5A1EFB67B5F9}" type="slidenum">
              <a:rPr lang="ru-RU" smtClean="0">
                <a:solidFill>
                  <a:srgbClr val="7F7F7F"/>
                </a:solidFill>
              </a:rPr>
              <a:pPr defTabSz="1006704"/>
              <a:t>‹#›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8" name="Прямоугольник 229"/>
          <p:cNvSpPr/>
          <p:nvPr userDrawn="1"/>
        </p:nvSpPr>
        <p:spPr>
          <a:xfrm>
            <a:off x="-632164" y="2487695"/>
            <a:ext cx="336604" cy="4763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endParaRPr lang="ru-RU" sz="1544" b="1" dirty="0">
              <a:solidFill>
                <a:schemeClr val="bg1"/>
              </a:solidFill>
              <a:sym typeface="Georgia" panose="02040502050405020303" pitchFamily="18" charset="0"/>
            </a:endParaRPr>
          </a:p>
        </p:txBody>
      </p:sp>
      <p:sp>
        <p:nvSpPr>
          <p:cNvPr id="9" name="Rectangle 8"/>
          <p:cNvSpPr>
            <a:spLocks/>
          </p:cNvSpPr>
          <p:nvPr userDrawn="1"/>
        </p:nvSpPr>
        <p:spPr bwMode="ltGray">
          <a:xfrm>
            <a:off x="-632164" y="3689934"/>
            <a:ext cx="336604" cy="476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lIns="33945" tIns="33945" rIns="33945" bIns="33945" rtlCol="0">
            <a:noAutofit/>
          </a:bodyPr>
          <a:lstStyle/>
          <a:p>
            <a:pPr marL="399050">
              <a:spcBef>
                <a:spcPts val="331"/>
              </a:spcBef>
            </a:pPr>
            <a:endParaRPr lang="ru-RU" sz="1544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>
            <a:spLocks/>
          </p:cNvSpPr>
          <p:nvPr userDrawn="1"/>
        </p:nvSpPr>
        <p:spPr bwMode="ltGray">
          <a:xfrm>
            <a:off x="-632164" y="1886576"/>
            <a:ext cx="336604" cy="476300"/>
          </a:xfrm>
          <a:prstGeom prst="rect">
            <a:avLst/>
          </a:prstGeom>
          <a:solidFill>
            <a:srgbClr val="01A28A"/>
          </a:solidFill>
          <a:ln>
            <a:noFill/>
          </a:ln>
          <a:effectLst/>
        </p:spPr>
        <p:txBody>
          <a:bodyPr lIns="39692" tIns="67891" rIns="39692" bIns="67891" anchor="ctr"/>
          <a:lstStyle/>
          <a:p>
            <a:pPr algn="ctr"/>
            <a:endParaRPr lang="ru-RU" sz="772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/>
          </p:cNvSpPr>
          <p:nvPr userDrawn="1"/>
        </p:nvSpPr>
        <p:spPr bwMode="ltGray">
          <a:xfrm>
            <a:off x="-632164" y="4291053"/>
            <a:ext cx="336604" cy="476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33945" tIns="33945" rIns="33945" bIns="33945" rtlCol="0">
            <a:noAutofit/>
          </a:bodyPr>
          <a:lstStyle/>
          <a:p>
            <a:pPr>
              <a:spcBef>
                <a:spcPts val="331"/>
              </a:spcBef>
            </a:pPr>
            <a:endParaRPr lang="ru-RU" sz="1544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>
            <a:spLocks/>
          </p:cNvSpPr>
          <p:nvPr userDrawn="1"/>
        </p:nvSpPr>
        <p:spPr bwMode="ltGray">
          <a:xfrm>
            <a:off x="-632164" y="3088815"/>
            <a:ext cx="336604" cy="4763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wrap="square" lIns="33945" tIns="33945" rIns="33945" bIns="33945" rtlCol="0">
            <a:noAutofit/>
          </a:bodyPr>
          <a:lstStyle/>
          <a:p>
            <a:pPr>
              <a:spcBef>
                <a:spcPts val="331"/>
              </a:spcBef>
            </a:pPr>
            <a:endParaRPr lang="ru-RU" sz="1544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>
            <a:spLocks/>
          </p:cNvSpPr>
          <p:nvPr userDrawn="1"/>
        </p:nvSpPr>
        <p:spPr bwMode="ltGray">
          <a:xfrm>
            <a:off x="-632164" y="1285457"/>
            <a:ext cx="336604" cy="476300"/>
          </a:xfrm>
          <a:prstGeom prst="rect">
            <a:avLst/>
          </a:prstGeom>
          <a:solidFill>
            <a:srgbClr val="69C1B3"/>
          </a:solidFill>
          <a:ln>
            <a:noFill/>
          </a:ln>
          <a:effectLst/>
        </p:spPr>
        <p:txBody>
          <a:bodyPr lIns="39692" tIns="67891" rIns="39692" bIns="67891" anchor="ctr"/>
          <a:lstStyle/>
          <a:p>
            <a:pPr algn="ctr"/>
            <a:endParaRPr lang="ru-RU" sz="772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/>
          </p:cNvSpPr>
          <p:nvPr userDrawn="1"/>
        </p:nvSpPr>
        <p:spPr bwMode="ltGray">
          <a:xfrm>
            <a:off x="-632164" y="684337"/>
            <a:ext cx="336604" cy="4763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39692" tIns="67891" rIns="39692" bIns="67891" anchor="ctr"/>
          <a:lstStyle/>
          <a:p>
            <a:pPr algn="ctr"/>
            <a:endParaRPr lang="ru-RU" sz="772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/>
          </p:cNvSpPr>
          <p:nvPr userDrawn="1"/>
        </p:nvSpPr>
        <p:spPr bwMode="ltGray">
          <a:xfrm>
            <a:off x="-632164" y="4892175"/>
            <a:ext cx="336604" cy="4763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txBody>
          <a:bodyPr wrap="square" lIns="33945" tIns="33945" rIns="33945" bIns="33945" rtlCol="0">
            <a:noAutofit/>
          </a:bodyPr>
          <a:lstStyle/>
          <a:p>
            <a:pPr>
              <a:spcBef>
                <a:spcPts val="331"/>
              </a:spcBef>
            </a:pPr>
            <a:endParaRPr lang="ru-RU" sz="1544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6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1006704" rtl="0" eaLnBrk="1" latinLnBrk="0" hangingPunct="1">
        <a:spcBef>
          <a:spcPct val="0"/>
        </a:spcBef>
        <a:buNone/>
        <a:defRPr sz="2426" b="1" kern="1200">
          <a:solidFill>
            <a:srgbClr val="000000"/>
          </a:solidFill>
          <a:latin typeface="Arial Narrow" pitchFamily="34" charset="0"/>
          <a:ea typeface="+mj-ea"/>
          <a:cs typeface="+mj-cs"/>
        </a:defRPr>
      </a:lvl1pPr>
    </p:titleStyle>
    <p:bodyStyle>
      <a:lvl1pPr marL="377513" indent="-377513" algn="l" defTabSz="1006704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rgbClr val="000000"/>
          </a:solidFill>
          <a:latin typeface="+mn-lt"/>
          <a:ea typeface="+mn-ea"/>
          <a:cs typeface="+mn-cs"/>
        </a:defRPr>
      </a:lvl1pPr>
      <a:lvl2pPr marL="817947" indent="-314598" algn="l" defTabSz="1006704" rtl="0" eaLnBrk="1" latinLnBrk="0" hangingPunct="1">
        <a:spcBef>
          <a:spcPct val="20000"/>
        </a:spcBef>
        <a:buFont typeface="Arial" pitchFamily="34" charset="0"/>
        <a:buChar char="–"/>
        <a:defRPr sz="1985" kern="1200">
          <a:solidFill>
            <a:srgbClr val="000000"/>
          </a:solidFill>
          <a:latin typeface="+mn-lt"/>
          <a:ea typeface="+mn-ea"/>
          <a:cs typeface="+mn-cs"/>
        </a:defRPr>
      </a:lvl2pPr>
      <a:lvl3pPr marL="1258380" indent="-251675" algn="l" defTabSz="1006704" rtl="0" eaLnBrk="1" latinLnBrk="0" hangingPunct="1">
        <a:spcBef>
          <a:spcPct val="20000"/>
        </a:spcBef>
        <a:buFont typeface="Arial" pitchFamily="34" charset="0"/>
        <a:buChar char="•"/>
        <a:defRPr sz="1764" kern="1200">
          <a:solidFill>
            <a:srgbClr val="000000"/>
          </a:solidFill>
          <a:latin typeface="+mn-lt"/>
          <a:ea typeface="+mn-ea"/>
          <a:cs typeface="+mn-cs"/>
        </a:defRPr>
      </a:lvl3pPr>
      <a:lvl4pPr marL="1761732" indent="-251675" algn="l" defTabSz="1006704" rtl="0" eaLnBrk="1" latinLnBrk="0" hangingPunct="1">
        <a:spcBef>
          <a:spcPct val="20000"/>
        </a:spcBef>
        <a:buFont typeface="Arial" pitchFamily="34" charset="0"/>
        <a:buChar char="–"/>
        <a:defRPr sz="1654" kern="1200">
          <a:solidFill>
            <a:srgbClr val="000000"/>
          </a:solidFill>
          <a:latin typeface="+mn-lt"/>
          <a:ea typeface="+mn-ea"/>
          <a:cs typeface="+mn-cs"/>
        </a:defRPr>
      </a:lvl4pPr>
      <a:lvl5pPr marL="2265084" indent="-251675" algn="l" defTabSz="1006704" rtl="0" eaLnBrk="1" latinLnBrk="0" hangingPunct="1">
        <a:spcBef>
          <a:spcPct val="20000"/>
        </a:spcBef>
        <a:buFont typeface="Arial" pitchFamily="34" charset="0"/>
        <a:buChar char="»"/>
        <a:defRPr sz="1544" kern="1200">
          <a:solidFill>
            <a:srgbClr val="000000"/>
          </a:solidFill>
          <a:latin typeface="+mn-lt"/>
          <a:ea typeface="+mn-ea"/>
          <a:cs typeface="+mn-cs"/>
        </a:defRPr>
      </a:lvl5pPr>
      <a:lvl6pPr marL="2768435" indent="-251675" algn="l" defTabSz="1006704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1787" indent="-251675" algn="l" defTabSz="1006704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5141" indent="-251675" algn="l" defTabSz="1006704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78492" indent="-251675" algn="l" defTabSz="1006704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670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3352" algn="l" defTabSz="100670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6704" algn="l" defTabSz="100670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0055" algn="l" defTabSz="100670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3409" algn="l" defTabSz="100670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6758" algn="l" defTabSz="100670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0112" algn="l" defTabSz="100670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3464" algn="l" defTabSz="100670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26814" algn="l" defTabSz="100670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6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rimera.com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facebook.com/rimera.grou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mera.com/" TargetMode="External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chart" Target="../charts/chart1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chart" Target="../charts/chart2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6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70_Rimera_pres_ER_re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46701" y="2381637"/>
            <a:ext cx="3714775" cy="3516862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2400" b="1" dirty="0" smtClean="0">
                <a:solidFill>
                  <a:srgbClr val="3AA08F"/>
                </a:solidFill>
                <a:ea typeface="Tahoma" pitchFamily="34" charset="0"/>
                <a:cs typeface="Tahoma" pitchFamily="34" charset="0"/>
              </a:rPr>
              <a:t>РАСШИРЕНИЕ </a:t>
            </a:r>
          </a:p>
          <a:p>
            <a:r>
              <a:rPr lang="ru-RU" sz="2400" b="1" dirty="0" smtClean="0">
                <a:solidFill>
                  <a:srgbClr val="3AA08F"/>
                </a:solidFill>
                <a:ea typeface="Tahoma" pitchFamily="34" charset="0"/>
                <a:cs typeface="Tahoma" pitchFamily="34" charset="0"/>
              </a:rPr>
              <a:t>ВОЗМОЖНОСТЕЙ </a:t>
            </a:r>
          </a:p>
          <a:p>
            <a:endParaRPr lang="ru-RU" sz="30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ru-RU" sz="30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Tahoma" pitchFamily="34" charset="0"/>
              </a:rPr>
              <a:t>Группа компаний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Tahoma" pitchFamily="34" charset="0"/>
              </a:rPr>
              <a:t>«РИМЕРА»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Tahoma" pitchFamily="34" charset="0"/>
              </a:rPr>
              <a:t>201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74800" y="6066647"/>
            <a:ext cx="2500330" cy="239042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АЛНАС     </a:t>
            </a:r>
            <a:r>
              <a:rPr lang="ru-RU" sz="900" b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ИЖНЕФТЕМАШ      РИМЕРА-СЕРВИ</a:t>
            </a:r>
            <a:r>
              <a:rPr lang="en-US" sz="900" b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C</a:t>
            </a:r>
            <a:endParaRPr lang="ru-RU" sz="9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25716" y="5606650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65516" y="302802"/>
            <a:ext cx="7688017" cy="878628"/>
          </a:xfrm>
        </p:spPr>
        <p:txBody>
          <a:bodyPr>
            <a:noAutofit/>
          </a:bodyPr>
          <a:lstStyle/>
          <a:p>
            <a:r>
              <a:rPr lang="ru-RU" sz="2646" dirty="0">
                <a:solidFill>
                  <a:schemeClr val="tx1"/>
                </a:solidFill>
              </a:rPr>
              <a:t>СЕРВИСНЫЕ ВОЗМОЖНОСТИ</a:t>
            </a:r>
            <a:br>
              <a:rPr lang="ru-RU" sz="2646" dirty="0">
                <a:solidFill>
                  <a:schemeClr val="tx1"/>
                </a:solidFill>
              </a:rPr>
            </a:br>
            <a:r>
              <a:rPr lang="ru-RU" sz="2646" dirty="0">
                <a:solidFill>
                  <a:srgbClr val="3AA08F"/>
                </a:solidFill>
              </a:rPr>
              <a:t>ООО «РИМЕРА-СЕРВИС»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006526"/>
            <a:fld id="{A2AE5357-0EF1-4AE0-A6D9-5A1EFB67B5F9}" type="slidenum">
              <a:rPr lang="ru-RU" sz="1600" b="1">
                <a:solidFill>
                  <a:srgbClr val="7F7F7F"/>
                </a:solidFill>
                <a:latin typeface="Arial Narrow"/>
              </a:rPr>
              <a:pPr defTabSz="1006526"/>
              <a:t>10</a:t>
            </a:fld>
            <a:endParaRPr lang="ru-RU" sz="1600" b="1" dirty="0">
              <a:solidFill>
                <a:srgbClr val="7F7F7F"/>
              </a:solidFill>
              <a:latin typeface="Arial Narrow"/>
            </a:endParaRPr>
          </a:p>
        </p:txBody>
      </p:sp>
      <p:pic>
        <p:nvPicPr>
          <p:cNvPr id="526338" name="Picture 2" descr="E:\Р-С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23" y="1319674"/>
            <a:ext cx="3814369" cy="25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339" name="Picture 3" descr="E:\Р-С\JB0A4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54" y="1319475"/>
            <a:ext cx="3814369" cy="25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314" name="Picture 2" descr="Сервисная сеть ГК «Римера» увеличила фонд обслуживаемых скважин компании «Белкамнефть» им. А.А. Волкова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23" y="3943031"/>
            <a:ext cx="3814369" cy="25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315" name="Picture 3" descr="E:\Р-С\JB0A36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939615"/>
            <a:ext cx="3814369" cy="25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56484" y="6533361"/>
            <a:ext cx="7704585" cy="43165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1006526"/>
            <a:r>
              <a:rPr lang="ru-RU" sz="2205" b="1" dirty="0">
                <a:solidFill>
                  <a:prstClr val="white"/>
                </a:solidFill>
                <a:latin typeface="Arial Narrow"/>
              </a:rPr>
              <a:t>Каждая пятая скважина с УЭЦН в обслуживании</a:t>
            </a:r>
            <a:r>
              <a:rPr lang="ru-RU" sz="2205" dirty="0">
                <a:solidFill>
                  <a:prstClr val="white"/>
                </a:solidFill>
                <a:latin typeface="Arial Narrow"/>
              </a:rPr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3122" y="7204957"/>
            <a:ext cx="7707946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6526"/>
            <a:r>
              <a:rPr lang="ru-RU" sz="1103" dirty="0">
                <a:solidFill>
                  <a:srgbClr val="7F7F7F"/>
                </a:solidFill>
                <a:latin typeface="Arial Narrow"/>
              </a:rPr>
              <a:t>* - на рынке независимого сервиса и ремонта РФ</a:t>
            </a:r>
          </a:p>
          <a:p>
            <a:pPr algn="ctr" defTabSz="1006526"/>
            <a:endParaRPr lang="ru-RU" sz="1103" dirty="0">
              <a:solidFill>
                <a:srgbClr val="7F7F7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051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8" y="22046"/>
            <a:ext cx="10688542" cy="755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4998" y="552554"/>
            <a:ext cx="6838513" cy="43702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НИОКР</a:t>
            </a:r>
            <a:endParaRPr lang="ru-RU" sz="2800" b="1" cap="all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Picture 2" descr="C:\Users\olesya.grigoreva\Desktop\71555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6" y="3029378"/>
            <a:ext cx="2791044" cy="376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29836" y="4424787"/>
            <a:ext cx="1989759" cy="158265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201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7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г. предприятиями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ГК «Римера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»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получено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12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патентов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ВСЕГО 35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581" y="3031789"/>
            <a:ext cx="5314747" cy="32314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ru-RU" sz="15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КЛЮЧЕВЫЕ НАПРАВЛЕНИЯ РАЗРАБОТОК 2015-2017 ГГ.</a:t>
            </a:r>
            <a:endParaRPr lang="ru-RU" sz="1500" b="1" dirty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500" y="3473968"/>
            <a:ext cx="4735694" cy="3265164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marL="190800" indent="-190800" algn="just">
              <a:spcBef>
                <a:spcPts val="156"/>
              </a:spcBef>
              <a:spcAft>
                <a:spcPts val="156"/>
              </a:spcAft>
              <a:buClr>
                <a:srgbClr val="106A6A"/>
              </a:buClr>
              <a:buFont typeface="Wingdings" pitchFamily="2" charset="2"/>
              <a:buChar char="§"/>
            </a:pPr>
            <a:r>
              <a:rPr lang="ru-RU" sz="1600" dirty="0" err="1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Импортозамещение</a:t>
            </a:r>
            <a:r>
              <a:rPr lang="ru-RU" sz="1600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  (высокопроизводительные </a:t>
            </a:r>
            <a:r>
              <a:rPr lang="ru-RU" sz="1600" dirty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насосы, аналоги импорта</a:t>
            </a:r>
            <a:r>
              <a:rPr lang="ru-RU" sz="1600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)</a:t>
            </a:r>
            <a:endParaRPr lang="ru-RU" sz="1600" dirty="0">
              <a:solidFill>
                <a:srgbClr val="3AA08F"/>
              </a:solidFill>
              <a:latin typeface="Arial Narrow" pitchFamily="34" charset="0"/>
              <a:cs typeface="Arial" pitchFamily="34" charset="0"/>
            </a:endParaRPr>
          </a:p>
          <a:p>
            <a:pPr marL="190800" indent="-190800" algn="just">
              <a:spcBef>
                <a:spcPts val="156"/>
              </a:spcBef>
              <a:spcAft>
                <a:spcPts val="156"/>
              </a:spcAft>
              <a:buClr>
                <a:srgbClr val="106A6A"/>
              </a:buClr>
              <a:buFont typeface="Wingdings" pitchFamily="2" charset="2"/>
              <a:buChar char="§"/>
            </a:pPr>
            <a:r>
              <a:rPr lang="ru-RU" sz="1600" dirty="0" err="1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Энергоэффективное</a:t>
            </a:r>
            <a:r>
              <a:rPr lang="ru-RU" sz="1600" dirty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 оборудование (насосы с высоким КПД по требованиям нефтяников</a:t>
            </a:r>
            <a:r>
              <a:rPr lang="ru-RU" sz="1600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)</a:t>
            </a:r>
            <a:endParaRPr lang="ru-RU" sz="1600" dirty="0">
              <a:solidFill>
                <a:srgbClr val="3AA08F"/>
              </a:solidFill>
              <a:latin typeface="Arial Narrow" pitchFamily="34" charset="0"/>
              <a:cs typeface="Arial" pitchFamily="34" charset="0"/>
            </a:endParaRPr>
          </a:p>
          <a:p>
            <a:pPr marL="190800" indent="-190800" algn="just">
              <a:spcBef>
                <a:spcPts val="156"/>
              </a:spcBef>
              <a:spcAft>
                <a:spcPts val="156"/>
              </a:spcAft>
              <a:buClr>
                <a:srgbClr val="106A6A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Оборудование для осложненного </a:t>
            </a:r>
            <a:r>
              <a:rPr lang="ru-RU" sz="1600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фонда (для скважин с высоким газовым фактором, с большим количеством </a:t>
            </a:r>
            <a:r>
              <a:rPr lang="ru-RU" sz="1600" dirty="0" err="1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мехпримесей</a:t>
            </a:r>
            <a:r>
              <a:rPr lang="ru-RU" sz="1600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)</a:t>
            </a:r>
            <a:endParaRPr lang="en-US" sz="1600" dirty="0" smtClean="0">
              <a:solidFill>
                <a:srgbClr val="3AA08F"/>
              </a:solidFill>
              <a:latin typeface="Arial Narrow" pitchFamily="34" charset="0"/>
              <a:cs typeface="Arial" pitchFamily="34" charset="0"/>
            </a:endParaRPr>
          </a:p>
          <a:p>
            <a:pPr marL="190800" indent="-190800" algn="just">
              <a:spcBef>
                <a:spcPts val="156"/>
              </a:spcBef>
              <a:spcAft>
                <a:spcPts val="156"/>
              </a:spcAft>
              <a:buClr>
                <a:srgbClr val="106A6A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Оборудование с высокой скоростью возврата инвестиций </a:t>
            </a:r>
            <a:r>
              <a:rPr lang="ru-RU" sz="1600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(двигатели </a:t>
            </a:r>
            <a:r>
              <a:rPr lang="ru-RU" sz="1600" dirty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с повышенным напряжением) </a:t>
            </a:r>
          </a:p>
          <a:p>
            <a:pPr marL="190800" indent="-190800" algn="just">
              <a:spcBef>
                <a:spcPts val="156"/>
              </a:spcBef>
              <a:spcAft>
                <a:spcPts val="156"/>
              </a:spcAft>
              <a:buClr>
                <a:srgbClr val="106A6A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Оборудование для установок малого габарита </a:t>
            </a:r>
            <a:r>
              <a:rPr lang="ru-RU" sz="1600" dirty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       (для боковых стволов и скважин с техническими ограничениями)</a:t>
            </a:r>
            <a:endParaRPr lang="ru-RU" sz="1600" dirty="0">
              <a:solidFill>
                <a:srgbClr val="3AA08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0354" y="1367385"/>
            <a:ext cx="955315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Предприятия группы компаний «Римера» обладают мощной материально-технической  базой и научным потенциалом для осуществления исследовательской деятельности в области нефтедобычи.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 </a:t>
            </a:r>
            <a:endParaRPr lang="ru-RU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Центр исследований и разработок (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ЦИиР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)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 координирует исследовательскую деятельность предприятий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группы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,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определяет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развитие и разработку новых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технологий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 и оборудования,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исходя из актуальных требований клиента и рынка в целом.</a:t>
            </a:r>
          </a:p>
        </p:txBody>
      </p:sp>
      <p:sp>
        <p:nvSpPr>
          <p:cNvPr id="12" name="Номер слайда 26"/>
          <p:cNvSpPr txBox="1">
            <a:spLocks/>
          </p:cNvSpPr>
          <p:nvPr/>
        </p:nvSpPr>
        <p:spPr>
          <a:xfrm>
            <a:off x="7847030" y="6852465"/>
            <a:ext cx="428628" cy="500066"/>
          </a:xfrm>
          <a:prstGeom prst="rect">
            <a:avLst/>
          </a:prstGeom>
        </p:spPr>
        <p:txBody>
          <a:bodyPr vert="horz" lIns="99569" tIns="49785" rIns="99569" bIns="49785" rtlCol="0" anchor="ctr"/>
          <a:lstStyle/>
          <a:p>
            <a:pPr marL="0" marR="0" lvl="0" indent="0" algn="ct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51338" y="3354938"/>
            <a:ext cx="453201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25716" y="5589496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47030" y="3625695"/>
            <a:ext cx="2214578" cy="3002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9569" tIns="49785" rIns="99569" bIns="49785">
            <a:spAutoFit/>
          </a:bodyPr>
          <a:lstStyle/>
          <a:p>
            <a:pPr lvl="0" algn="ctr" defTabSz="926545" fontAlgn="base"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100000"/>
            </a:pPr>
            <a:r>
              <a:rPr lang="ru-RU" sz="23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До</a:t>
            </a:r>
            <a:r>
              <a:rPr lang="ru-RU" sz="23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30 </a:t>
            </a:r>
            <a:r>
              <a:rPr lang="ru-RU" sz="23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модификаций и новых продуктов </a:t>
            </a:r>
            <a:r>
              <a:rPr lang="en-US" sz="23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23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в год выводят на рынок предприятия </a:t>
            </a:r>
          </a:p>
          <a:p>
            <a:pPr lvl="0" algn="ctr" defTabSz="926545" fontAlgn="base"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100000"/>
            </a:pPr>
            <a:r>
              <a:rPr lang="ru-RU" sz="23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ГК «Римера» </a:t>
            </a:r>
            <a:endParaRPr lang="ru-RU" sz="2300" b="1" dirty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9625716" y="5589496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24" name="Рисунок 2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44" y="0"/>
            <a:ext cx="10688542" cy="7554380"/>
          </a:xfrm>
          <a:prstGeom prst="rect">
            <a:avLst/>
          </a:prstGeom>
        </p:spPr>
      </p:pic>
      <p:pic>
        <p:nvPicPr>
          <p:cNvPr id="14" name="Рисунок 13" descr="Рисунок2.jpg"/>
          <p:cNvPicPr>
            <a:picLocks noChangeAspect="1"/>
          </p:cNvPicPr>
          <p:nvPr/>
        </p:nvPicPr>
        <p:blipFill rotWithShape="1">
          <a:blip r:embed="rId4" cstate="print"/>
          <a:srcRect b="14828"/>
          <a:stretch/>
        </p:blipFill>
        <p:spPr>
          <a:xfrm>
            <a:off x="1059678" y="2137557"/>
            <a:ext cx="5546368" cy="2938167"/>
          </a:xfrm>
          <a:prstGeom prst="rect">
            <a:avLst/>
          </a:prstGeom>
        </p:spPr>
      </p:pic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847030" y="6852465"/>
            <a:ext cx="428628" cy="500066"/>
          </a:xfrm>
        </p:spPr>
        <p:txBody>
          <a:bodyPr/>
          <a:lstStyle/>
          <a:p>
            <a:pPr algn="ctr"/>
            <a:fld id="{725C68B6-61C2-468F-89AB-4B9F7531AA68}" type="slidenum">
              <a:rPr lang="ru-RU" sz="1600" b="1" smtClean="0"/>
              <a:pPr algn="ctr"/>
              <a:t>12</a:t>
            </a:fld>
            <a:endParaRPr lang="ru-RU" sz="1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04362" y="1"/>
            <a:ext cx="5328684" cy="123983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КОНКУРЕНТНЫЕ ПРЕИМУЩЕСТВА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ext Box 393"/>
          <p:cNvSpPr txBox="1">
            <a:spLocks noChangeArrowheads="1"/>
          </p:cNvSpPr>
          <p:nvPr/>
        </p:nvSpPr>
        <p:spPr bwMode="auto">
          <a:xfrm>
            <a:off x="1688544" y="2376526"/>
            <a:ext cx="6231636" cy="5896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037" tIns="48718" rIns="95188" bIns="4759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2475">
              <a:lnSpc>
                <a:spcPct val="75000"/>
              </a:lnSpc>
              <a:spcBef>
                <a:spcPct val="50000"/>
              </a:spcBef>
            </a:pPr>
            <a:r>
              <a:rPr lang="ru-RU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ЧТПЗ, ПНТЗ, СОТ, ЭТЕРНО, </a:t>
            </a:r>
            <a:r>
              <a:rPr lang="en-US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MSA</a:t>
            </a:r>
            <a:endParaRPr lang="ru-RU" sz="1600" b="1" dirty="0" smtClean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  <a:p>
            <a:pPr algn="ctr" defTabSz="952475">
              <a:lnSpc>
                <a:spcPct val="75000"/>
              </a:lnSpc>
              <a:spcBef>
                <a:spcPct val="50000"/>
              </a:spcBef>
            </a:pPr>
            <a:endParaRPr lang="ru-RU" sz="1600" b="1" dirty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9" name="Picture 2" descr="X:\PR\PUBLIC RELATION\Логотипы\Логотипы группы и предприятий\1 ГК РИМЕРА\Logo Rimera_vertik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59" y="2324415"/>
            <a:ext cx="516513" cy="6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Irina.Kozhukhovskaya\Desktop\ФБ\Фотоальбомы\Алнас\Алнас, цех упаков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64" y="3924647"/>
            <a:ext cx="1631564" cy="11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I:\PR\Этерно\ASH_67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7" y="3924649"/>
            <a:ext cx="1665517" cy="11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X:\Фотогалерея\для Белой скважины\rs\_O7D808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 t="7051" r="3330"/>
          <a:stretch/>
        </p:blipFill>
        <p:spPr bwMode="auto">
          <a:xfrm>
            <a:off x="7703809" y="3921659"/>
            <a:ext cx="1631564" cy="115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28" y="2171307"/>
            <a:ext cx="834716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78261" y="2306764"/>
            <a:ext cx="90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РИМЕРА</a:t>
            </a:r>
            <a:endParaRPr lang="ru-RU" sz="1600" dirty="0"/>
          </a:p>
        </p:txBody>
      </p:sp>
      <p:pic>
        <p:nvPicPr>
          <p:cNvPr id="15" name="Picture 2" descr="C:\Users\Irina.Kozhukhovskaya\Desktop\ФБ\!посты 2016\апрель\Нефтепроводы\DSC_191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"/>
          <a:stretch/>
        </p:blipFill>
        <p:spPr bwMode="auto">
          <a:xfrm>
            <a:off x="1292078" y="3924646"/>
            <a:ext cx="1631564" cy="113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31791" y="1491226"/>
            <a:ext cx="9429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УНИКАЛЬНЫЙ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НАБОР АКТИВОВ В СОСТАВЕ ГРУППЫ ЧТПЗ ПОЗВОЛЯЕТ ГК «РИМЕРА»</a:t>
            </a:r>
            <a:endParaRPr lang="en-US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ФОРМИРОВАТЬ КОМПЛЕКСНОЕ ПРЕДЛОЖЕНИЕ ДЛЯ КОМПАНИЙ И ПРЕДПРИЯТИЙ ТЭК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" name="TextBox 22"/>
          <p:cNvSpPr txBox="1"/>
          <p:nvPr/>
        </p:nvSpPr>
        <p:spPr>
          <a:xfrm>
            <a:off x="1632836" y="5293831"/>
            <a:ext cx="320107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/>
            </a:endParaRPr>
          </a:p>
          <a:p>
            <a:pPr algn="r">
              <a:defRPr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/>
              </a:rPr>
              <a:t>Решение специфических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/>
              </a:rPr>
              <a:t>задач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/>
              </a:rPr>
              <a:t>клиента</a:t>
            </a:r>
          </a:p>
          <a:p>
            <a:pPr algn="r">
              <a:defRPr/>
            </a:pPr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/>
            </a:endParaRPr>
          </a:p>
          <a:p>
            <a:pPr algn="r">
              <a:defRPr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/>
              </a:rPr>
              <a:t>Комплексная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/>
              </a:rPr>
              <a:t>поставка </a:t>
            </a:r>
            <a:endParaRPr lang="ru-RU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/>
            </a:endParaRPr>
          </a:p>
          <a:p>
            <a:pPr algn="r">
              <a:defRPr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/>
              </a:rPr>
              <a:t>оборудования</a:t>
            </a: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/>
              </a:rPr>
              <a:t>и услуг </a:t>
            </a:r>
          </a:p>
          <a:p>
            <a:pPr algn="r">
              <a:defRPr/>
            </a:pPr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/>
            </a:endParaRPr>
          </a:p>
          <a:p>
            <a:pPr algn="r">
              <a:defRPr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/>
              </a:rPr>
              <a:t>Прокат оборудования и организация </a:t>
            </a:r>
            <a:endParaRPr lang="en-US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/>
            </a:endParaRPr>
          </a:p>
          <a:p>
            <a:pPr algn="r">
              <a:defRPr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/>
              </a:rPr>
              <a:t>сервисной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/>
              </a:rPr>
              <a:t>точки на объекте заказчика</a:t>
            </a:r>
          </a:p>
          <a:p>
            <a:pPr algn="r">
              <a:defRPr/>
            </a:pP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5515715" y="5508307"/>
            <a:ext cx="422347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Эффективная работа на конкретном объекте</a:t>
            </a:r>
          </a:p>
          <a:p>
            <a:pPr>
              <a:defRPr/>
            </a:pPr>
            <a:endParaRPr lang="ru-RU" sz="1300" dirty="0" smtClean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300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Сокращение </a:t>
            </a:r>
            <a:r>
              <a:rPr lang="ru-RU" sz="1300" dirty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административных издержек и расходов на </a:t>
            </a:r>
            <a:r>
              <a:rPr lang="ru-RU" sz="1300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логистику, единый стандарт качества</a:t>
            </a:r>
            <a:endParaRPr lang="ru-RU" sz="1300" dirty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endParaRPr lang="en-US" sz="1300" dirty="0" smtClean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300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Выгодная </a:t>
            </a:r>
            <a:r>
              <a:rPr lang="ru-RU" sz="1300" dirty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клиенту модель </a:t>
            </a:r>
            <a:r>
              <a:rPr lang="ru-RU" sz="1300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сотрудничества</a:t>
            </a:r>
            <a:endParaRPr lang="ru-RU" sz="1300" dirty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9" name="Рисунок 28" descr="270_Rimera_pres_ER_rev4.jpg"/>
          <p:cNvPicPr>
            <a:picLocks noChangeAspect="1"/>
          </p:cNvPicPr>
          <p:nvPr/>
        </p:nvPicPr>
        <p:blipFill rotWithShape="1">
          <a:blip r:embed="rId11" cstate="print"/>
          <a:srcRect l="37766" t="54065" r="52137" b="15924"/>
          <a:stretch/>
        </p:blipFill>
        <p:spPr>
          <a:xfrm>
            <a:off x="4879977" y="5365323"/>
            <a:ext cx="682672" cy="14356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25716" y="5620736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95444" y="302802"/>
            <a:ext cx="7688017" cy="878628"/>
          </a:xfrm>
        </p:spPr>
        <p:txBody>
          <a:bodyPr>
            <a:noAutofit/>
          </a:bodyPr>
          <a:lstStyle/>
          <a:p>
            <a:r>
              <a:rPr lang="ru-RU" sz="2646" dirty="0">
                <a:solidFill>
                  <a:schemeClr val="bg1">
                    <a:lumMod val="50000"/>
                  </a:schemeClr>
                </a:solidFill>
              </a:rPr>
              <a:t>ИННОВАЦИОННЫЕ ПРОЕКТЫ</a:t>
            </a:r>
            <a:br>
              <a:rPr lang="ru-RU" sz="2646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646" dirty="0">
                <a:solidFill>
                  <a:srgbClr val="3AA08F"/>
                </a:solidFill>
              </a:rPr>
              <a:t>ПРОЕКТ «БЕЛАЯ СКВАЖИНА»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006526"/>
            <a:fld id="{A2AE5357-0EF1-4AE0-A6D9-5A1EFB67B5F9}" type="slidenum">
              <a:rPr lang="ru-RU" sz="1600" b="1">
                <a:solidFill>
                  <a:srgbClr val="7F7F7F"/>
                </a:solidFill>
                <a:latin typeface="Arial Narrow"/>
              </a:rPr>
              <a:pPr defTabSz="1006526"/>
              <a:t>13</a:t>
            </a:fld>
            <a:endParaRPr lang="ru-RU" sz="1600" b="1" dirty="0">
              <a:solidFill>
                <a:srgbClr val="7F7F7F"/>
              </a:solidFill>
              <a:latin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3310" y="3288122"/>
            <a:ext cx="3927327" cy="365409"/>
          </a:xfrm>
          <a:prstGeom prst="rect">
            <a:avLst/>
          </a:prstGeom>
          <a:noFill/>
        </p:spPr>
        <p:txBody>
          <a:bodyPr wrap="square" lIns="109779" tIns="54890" rIns="109779" bIns="54890" rtlCol="0">
            <a:spAutoFit/>
          </a:bodyPr>
          <a:lstStyle/>
          <a:p>
            <a:pPr algn="just" defTabSz="1006526"/>
            <a:r>
              <a:rPr lang="ru-RU" sz="1654" b="1" dirty="0">
                <a:solidFill>
                  <a:srgbClr val="006666"/>
                </a:solidFill>
                <a:latin typeface="Arial Narrow" pitchFamily="34" charset="0"/>
              </a:rPr>
              <a:t>ПРЕИМУЩЕСТВА</a:t>
            </a:r>
            <a:endParaRPr lang="en-US" sz="1654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3918" y="3647241"/>
            <a:ext cx="3859420" cy="1006738"/>
          </a:xfrm>
          <a:prstGeom prst="rect">
            <a:avLst/>
          </a:prstGeom>
        </p:spPr>
        <p:txBody>
          <a:bodyPr wrap="square" lIns="109779" tIns="54890" rIns="109779" bIns="54890">
            <a:spAutoFit/>
          </a:bodyPr>
          <a:lstStyle/>
          <a:p>
            <a:pPr marL="213451" indent="-213451" algn="just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Комплексный подход к сервису</a:t>
            </a:r>
            <a:endParaRPr lang="en-US" sz="1323" dirty="0">
              <a:solidFill>
                <a:srgbClr val="7F7F7F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13451" indent="-213451" algn="just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Увеличение наработки оборудования в осложненных условиях</a:t>
            </a:r>
            <a:endParaRPr lang="en-US" sz="1323" dirty="0">
              <a:solidFill>
                <a:srgbClr val="7F7F7F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13451" indent="-213451" algn="just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Оптимизация и рост добычи нефти</a:t>
            </a:r>
            <a:endParaRPr lang="en-US" sz="1323" dirty="0">
              <a:solidFill>
                <a:srgbClr val="7F7F7F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3309" y="4799388"/>
            <a:ext cx="3150548" cy="365409"/>
          </a:xfrm>
          <a:prstGeom prst="rect">
            <a:avLst/>
          </a:prstGeom>
          <a:noFill/>
        </p:spPr>
        <p:txBody>
          <a:bodyPr wrap="square" lIns="109779" tIns="54890" rIns="109779" bIns="54890" rtlCol="0">
            <a:spAutoFit/>
          </a:bodyPr>
          <a:lstStyle/>
          <a:p>
            <a:pPr algn="just" defTabSz="1006526"/>
            <a:r>
              <a:rPr lang="ru-RU" sz="1654" b="1" dirty="0">
                <a:solidFill>
                  <a:srgbClr val="006666"/>
                </a:solidFill>
                <a:latin typeface="Arial Narrow" pitchFamily="34" charset="0"/>
              </a:rPr>
              <a:t>КЛЮЧЕВЫЕ ЭЛЕМЕНТЫ</a:t>
            </a:r>
            <a:endParaRPr lang="en-US" sz="1654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4139" y="5175922"/>
            <a:ext cx="4252562" cy="1780605"/>
          </a:xfrm>
          <a:prstGeom prst="rect">
            <a:avLst/>
          </a:prstGeom>
        </p:spPr>
        <p:txBody>
          <a:bodyPr wrap="square" lIns="109779" tIns="54890" rIns="109779" bIns="54890">
            <a:spAutoFit/>
          </a:bodyPr>
          <a:lstStyle/>
          <a:p>
            <a:pPr marL="213451" indent="-213451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Коррозионно- и </a:t>
            </a:r>
            <a:r>
              <a:rPr lang="ru-RU" sz="1323" dirty="0" err="1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абразивостойкие</a:t>
            </a: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 УЭЦН</a:t>
            </a:r>
            <a:r>
              <a:rPr lang="en-US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</a:p>
          <a:p>
            <a:pPr marL="213451" indent="-213451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Коррозионностойкие НКТ</a:t>
            </a:r>
            <a:endParaRPr lang="en-US" sz="1323" dirty="0">
              <a:solidFill>
                <a:srgbClr val="7F7F7F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13451" indent="-213451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Обслуживание и ремонт УЭЦН и НКТ</a:t>
            </a:r>
            <a:endParaRPr lang="en-US" sz="1323" dirty="0">
              <a:solidFill>
                <a:srgbClr val="7F7F7F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13451" indent="-213451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Подбор оборудования</a:t>
            </a:r>
          </a:p>
          <a:p>
            <a:pPr marL="213451" indent="-213451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Ввод в эксплуатацию, монтаж, демонтаж оборудования</a:t>
            </a:r>
          </a:p>
          <a:p>
            <a:pPr marL="213451" indent="-213451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Анализ отказов и мониторинг</a:t>
            </a:r>
            <a:endParaRPr lang="en-US" sz="1323" dirty="0">
              <a:solidFill>
                <a:srgbClr val="7F7F7F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13451" indent="-213451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Лизинг</a:t>
            </a:r>
            <a:endParaRPr lang="en-US" sz="1323" dirty="0">
              <a:solidFill>
                <a:srgbClr val="7F7F7F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7308" y="5130298"/>
            <a:ext cx="3493703" cy="15798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9779" tIns="54890" rIns="109779" bIns="54890" rtlCol="0">
            <a:spAutoFit/>
          </a:bodyPr>
          <a:lstStyle/>
          <a:p>
            <a:pPr algn="ctr" defTabSz="1006526">
              <a:spcAft>
                <a:spcPts val="662"/>
              </a:spcAft>
            </a:pPr>
            <a:r>
              <a:rPr lang="ru-RU" sz="1764" b="1" dirty="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РОСТ НАРАБОТКИ – </a:t>
            </a:r>
            <a:r>
              <a:rPr lang="ru-RU" sz="2205" b="1" dirty="0">
                <a:solidFill>
                  <a:srgbClr val="C00000"/>
                </a:solidFill>
                <a:latin typeface="Arial Narrow" pitchFamily="34" charset="0"/>
              </a:rPr>
              <a:t>3-8 раз</a:t>
            </a:r>
          </a:p>
          <a:p>
            <a:pPr algn="ctr" defTabSz="1006526">
              <a:spcAft>
                <a:spcPts val="662"/>
              </a:spcAft>
            </a:pPr>
            <a:r>
              <a:rPr lang="ru-RU" sz="1764" b="1" dirty="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РОСТ ДОБЫЧИ НЕФТИ – </a:t>
            </a:r>
            <a:r>
              <a:rPr lang="ru-RU" sz="2205" b="1" dirty="0">
                <a:solidFill>
                  <a:srgbClr val="C00000"/>
                </a:solidFill>
                <a:latin typeface="Arial Narrow" pitchFamily="34" charset="0"/>
              </a:rPr>
              <a:t>1-5%</a:t>
            </a:r>
          </a:p>
          <a:p>
            <a:pPr algn="ctr" defTabSz="1006526">
              <a:spcAft>
                <a:spcPts val="662"/>
              </a:spcAft>
            </a:pPr>
            <a:r>
              <a:rPr lang="ru-RU" sz="1764" b="1" dirty="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ОКУПАЕМОСТЬ ЗАТРАТ НА БЕЛУЮ СКВАЖИНУ – </a:t>
            </a:r>
            <a:r>
              <a:rPr lang="ru-RU" sz="2205" b="1" dirty="0">
                <a:solidFill>
                  <a:srgbClr val="C00000"/>
                </a:solidFill>
                <a:latin typeface="Arial Narrow" pitchFamily="34" charset="0"/>
              </a:rPr>
              <a:t>4 месяца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133310" y="1637043"/>
            <a:ext cx="3736540" cy="64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12702" y="5165552"/>
            <a:ext cx="382025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32680" y="1244996"/>
            <a:ext cx="3701894" cy="365409"/>
          </a:xfrm>
          <a:prstGeom prst="rect">
            <a:avLst/>
          </a:prstGeom>
          <a:noFill/>
        </p:spPr>
        <p:txBody>
          <a:bodyPr wrap="square" lIns="109779" tIns="54890" rIns="109779" bIns="54890" rtlCol="0">
            <a:spAutoFit/>
          </a:bodyPr>
          <a:lstStyle/>
          <a:p>
            <a:pPr algn="just" defTabSz="1006526"/>
            <a:r>
              <a:rPr lang="ru-RU" sz="1654" b="1" dirty="0">
                <a:solidFill>
                  <a:srgbClr val="006666"/>
                </a:solidFill>
                <a:latin typeface="Arial Narrow" pitchFamily="34" charset="0"/>
              </a:rPr>
              <a:t>ОБЛАСТЬ ПРИМЕНЕНИЯ</a:t>
            </a:r>
            <a:endParaRPr lang="en-US" sz="1433" b="1" dirty="0">
              <a:solidFill>
                <a:srgbClr val="006666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37563" y="1637043"/>
            <a:ext cx="3875775" cy="1495462"/>
          </a:xfrm>
          <a:prstGeom prst="rect">
            <a:avLst/>
          </a:prstGeom>
        </p:spPr>
        <p:txBody>
          <a:bodyPr wrap="square" lIns="109779" tIns="54890" rIns="109779" bIns="54890">
            <a:spAutoFit/>
          </a:bodyPr>
          <a:lstStyle/>
          <a:p>
            <a:pPr marL="213451" indent="-213451" algn="just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Коррозионные внутрискважинные условия</a:t>
            </a:r>
            <a:endParaRPr lang="en-US" sz="1323" dirty="0">
              <a:solidFill>
                <a:srgbClr val="7F7F7F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13451" indent="-213451" algn="just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Скважины с высоким газовым фактором</a:t>
            </a:r>
            <a:endParaRPr lang="en-US" sz="1323" dirty="0">
              <a:solidFill>
                <a:srgbClr val="7F7F7F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13451" indent="-213451" algn="just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Скважины с повышенным выносом </a:t>
            </a:r>
            <a:r>
              <a:rPr lang="ru-RU" sz="1323" dirty="0" err="1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мехпримесей</a:t>
            </a:r>
            <a:endParaRPr lang="en-US" sz="1323" dirty="0">
              <a:solidFill>
                <a:srgbClr val="7F7F7F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13451" indent="-213451" algn="just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Внутрискважинные условия, приводящие к </a:t>
            </a:r>
            <a:r>
              <a:rPr lang="ru-RU" sz="1323" dirty="0" err="1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солеотложениям</a:t>
            </a:r>
            <a:endParaRPr lang="en-US" sz="1323" dirty="0">
              <a:solidFill>
                <a:srgbClr val="7F7F7F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13451" indent="-213451" algn="just" defTabSz="1021516" fontAlgn="base">
              <a:spcBef>
                <a:spcPct val="10000"/>
              </a:spcBef>
              <a:spcAft>
                <a:spcPct val="10000"/>
              </a:spcAft>
              <a:buClr>
                <a:srgbClr val="006666"/>
              </a:buClr>
              <a:buSzPct val="90000"/>
              <a:buFont typeface="Wingdings" pitchFamily="2" charset="2"/>
              <a:buChar char="§"/>
            </a:pPr>
            <a:r>
              <a:rPr 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Высокотемпературные скважины</a:t>
            </a:r>
            <a:endParaRPr lang="en-US" sz="1323" dirty="0">
              <a:solidFill>
                <a:srgbClr val="7F7F7F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138916" y="3687470"/>
            <a:ext cx="3736540" cy="64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9410" name="Picture 2" descr="N:\Коммерческая дирекция\Управление анализа рынка\Внутренние\!ПРЕЗЕНТАЦИИ\2017\IRAQ\ФОТО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06" y="1403866"/>
            <a:ext cx="4580605" cy="339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:\Маркетинговые коммуникации\Римера\Белая скважина\Логотипы\logo_additional_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9676" r="34333" b="30310"/>
          <a:stretch/>
        </p:blipFill>
        <p:spPr bwMode="auto">
          <a:xfrm>
            <a:off x="8761010" y="5123234"/>
            <a:ext cx="1041214" cy="15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7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625716" y="5620736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46" dirty="0">
                <a:solidFill>
                  <a:srgbClr val="3AA08F"/>
                </a:solidFill>
              </a:rPr>
              <a:t/>
            </a:r>
            <a:br>
              <a:rPr lang="en-US" sz="2646" dirty="0">
                <a:solidFill>
                  <a:srgbClr val="3AA08F"/>
                </a:solidFill>
              </a:rPr>
            </a:br>
            <a:r>
              <a:rPr lang="ru-RU" sz="2646" dirty="0">
                <a:solidFill>
                  <a:srgbClr val="3AA08F"/>
                </a:solidFill>
              </a:rPr>
              <a:t>ОБУЧЕНИЕ И ФОРМИРОВАНИЕ </a:t>
            </a:r>
            <a:br>
              <a:rPr lang="ru-RU" sz="2646" dirty="0">
                <a:solidFill>
                  <a:srgbClr val="3AA08F"/>
                </a:solidFill>
              </a:rPr>
            </a:br>
            <a:r>
              <a:rPr lang="ru-RU" sz="2646" dirty="0">
                <a:solidFill>
                  <a:srgbClr val="3AA08F"/>
                </a:solidFill>
              </a:rPr>
              <a:t>КАДРОВОГО РЕЗЕРВА</a:t>
            </a:r>
            <a:br>
              <a:rPr lang="ru-RU" sz="2646" dirty="0">
                <a:solidFill>
                  <a:srgbClr val="3AA08F"/>
                </a:solidFill>
              </a:rPr>
            </a:br>
            <a:endParaRPr lang="ru-RU" sz="2646" dirty="0">
              <a:solidFill>
                <a:srgbClr val="3AA08F"/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7640335" y="6956317"/>
            <a:ext cx="729892" cy="371600"/>
          </a:xfrm>
        </p:spPr>
        <p:txBody>
          <a:bodyPr/>
          <a:lstStyle/>
          <a:p>
            <a:pPr defTabSz="1006526"/>
            <a:fld id="{A2AE5357-0EF1-4AE0-A6D9-5A1EFB67B5F9}" type="slidenum">
              <a:rPr lang="ru-RU" sz="1600" b="1">
                <a:solidFill>
                  <a:srgbClr val="7F7F7F"/>
                </a:solidFill>
                <a:latin typeface="Arial Narrow"/>
              </a:rPr>
              <a:pPr defTabSz="1006526"/>
              <a:t>14</a:t>
            </a:fld>
            <a:endParaRPr lang="ru-RU" sz="1600" b="1" dirty="0">
              <a:solidFill>
                <a:srgbClr val="7F7F7F"/>
              </a:solidFill>
              <a:latin typeface="Arial Narrow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821348" y="2494111"/>
            <a:ext cx="4088353" cy="1436115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656" indent="-396900" algn="just" defTabSz="1097748">
              <a:lnSpc>
                <a:spcPct val="120000"/>
              </a:lnSpc>
              <a:buClr>
                <a:srgbClr val="FF5050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«Станочник» (</a:t>
            </a:r>
            <a:r>
              <a:rPr lang="ru-RU" altLang="ru-RU" sz="1323" dirty="0" err="1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металообработка</a:t>
            </a:r>
            <a:r>
              <a:rPr lang="ru-RU" alt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)</a:t>
            </a:r>
          </a:p>
          <a:p>
            <a:pPr marL="411656" indent="-396900" algn="just" defTabSz="1097748">
              <a:lnSpc>
                <a:spcPct val="120000"/>
              </a:lnSpc>
              <a:buClr>
                <a:srgbClr val="FF5050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«Электромонтер по ремонту и обслуживанию электрооборудования»</a:t>
            </a:r>
          </a:p>
          <a:p>
            <a:pPr marL="411656" indent="-396900" algn="just" defTabSz="1097748">
              <a:lnSpc>
                <a:spcPct val="120000"/>
              </a:lnSpc>
              <a:buClr>
                <a:srgbClr val="FF5050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«Технология машиностроения»</a:t>
            </a:r>
          </a:p>
          <a:p>
            <a:pPr marL="411656" indent="-396900" algn="just" defTabSz="1097748">
              <a:lnSpc>
                <a:spcPct val="120000"/>
              </a:lnSpc>
              <a:buClr>
                <a:srgbClr val="FF5050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«Техническая эксплуатация и обслуживание электрического и электротехнического оборудования»</a:t>
            </a:r>
          </a:p>
          <a:p>
            <a:pPr marL="411656" indent="-396900" algn="just" defTabSz="1097748">
              <a:lnSpc>
                <a:spcPct val="120000"/>
              </a:lnSpc>
              <a:buClr>
                <a:srgbClr val="FF5050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323" dirty="0">
                <a:solidFill>
                  <a:srgbClr val="7F7F7F">
                    <a:lumMod val="50000"/>
                  </a:srgbClr>
                </a:solidFill>
                <a:latin typeface="Arial Narrow" panose="020B0606020202030204" pitchFamily="34" charset="0"/>
              </a:rPr>
              <a:t>«Сварщик ручной и частично механизированной сварки (наплавки)»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163" y="1306173"/>
            <a:ext cx="9550067" cy="569225"/>
          </a:xfrm>
          <a:prstGeom prst="rect">
            <a:avLst/>
          </a:prstGeom>
          <a:noFill/>
        </p:spPr>
        <p:txBody>
          <a:bodyPr wrap="square" lIns="93056" tIns="46529" rIns="93056" bIns="46529">
            <a:spAutoFit/>
          </a:bodyPr>
          <a:lstStyle/>
          <a:p>
            <a:pPr algn="ctr" defTabSz="1006526">
              <a:defRPr/>
            </a:pPr>
            <a:r>
              <a:rPr lang="ru-RU" sz="1544" b="1" cap="all" dirty="0">
                <a:solidFill>
                  <a:srgbClr val="5F5F5F"/>
                </a:solidFill>
                <a:latin typeface="Arial Narrow"/>
                <a:cs typeface="Arial" pitchFamily="34" charset="0"/>
              </a:rPr>
              <a:t>«Колледж Будущего Татарстана» - ПЛОЩАДКА для подготовки профессиональных кадров</a:t>
            </a:r>
          </a:p>
          <a:p>
            <a:pPr algn="ctr" defTabSz="1006526">
              <a:defRPr/>
            </a:pPr>
            <a:r>
              <a:rPr lang="ru-RU" sz="1544" b="1" cap="all" dirty="0">
                <a:solidFill>
                  <a:srgbClr val="5F5F5F"/>
                </a:solidFill>
                <a:latin typeface="Arial Narrow"/>
                <a:cs typeface="Arial" pitchFamily="34" charset="0"/>
              </a:rPr>
              <a:t>С ключевыми компетенциями по стандартам </a:t>
            </a:r>
            <a:r>
              <a:rPr lang="en-US" sz="1544" b="1" cap="all" dirty="0" err="1">
                <a:solidFill>
                  <a:srgbClr val="5F5F5F"/>
                </a:solidFill>
                <a:latin typeface="Arial Narrow"/>
                <a:cs typeface="Arial" pitchFamily="34" charset="0"/>
              </a:rPr>
              <a:t>worldskills</a:t>
            </a:r>
            <a:endParaRPr lang="ru-RU" sz="1544" b="1" cap="all" dirty="0">
              <a:solidFill>
                <a:srgbClr val="5F5F5F"/>
              </a:solidFill>
              <a:latin typeface="Arial Narrow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17" y="1981425"/>
            <a:ext cx="2190980" cy="14600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39" y="1981425"/>
            <a:ext cx="2184105" cy="1455500"/>
          </a:xfrm>
          <a:prstGeom prst="rect">
            <a:avLst/>
          </a:prstGeom>
        </p:spPr>
      </p:pic>
      <p:pic>
        <p:nvPicPr>
          <p:cNvPr id="26" name="Picture 6" descr="https://pp.userapi.com/c837421/v837421210/3f40c/YkoeM9KNxg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42" y="3463062"/>
            <a:ext cx="2180001" cy="14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6" b="-596"/>
          <a:stretch/>
        </p:blipFill>
        <p:spPr>
          <a:xfrm>
            <a:off x="5377453" y="3463062"/>
            <a:ext cx="2190011" cy="147683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8" t="41409" r="13098" b="38185"/>
          <a:stretch/>
        </p:blipFill>
        <p:spPr bwMode="auto">
          <a:xfrm>
            <a:off x="594171" y="5271831"/>
            <a:ext cx="9505057" cy="167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52681" r="28029" b="35485"/>
          <a:stretch/>
        </p:blipFill>
        <p:spPr bwMode="auto">
          <a:xfrm>
            <a:off x="888468" y="1972277"/>
            <a:ext cx="4210772" cy="51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8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25716" y="5589496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95444" y="302802"/>
            <a:ext cx="7688017" cy="878628"/>
          </a:xfrm>
        </p:spPr>
        <p:txBody>
          <a:bodyPr>
            <a:noAutofit/>
          </a:bodyPr>
          <a:lstStyle/>
          <a:p>
            <a:r>
              <a:rPr lang="ru-RU" sz="2646" dirty="0">
                <a:solidFill>
                  <a:srgbClr val="3AA08F"/>
                </a:solidFill>
              </a:rPr>
              <a:t>НАШИ КЛЮЧЕВЫЕ КЛИЕНТЫ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006526"/>
            <a:fld id="{A2AE5357-0EF1-4AE0-A6D9-5A1EFB67B5F9}" type="slidenum">
              <a:rPr lang="ru-RU" sz="1600" b="1">
                <a:solidFill>
                  <a:srgbClr val="7F7F7F"/>
                </a:solidFill>
                <a:latin typeface="Arial Narrow"/>
              </a:rPr>
              <a:pPr defTabSz="1006526"/>
              <a:t>15</a:t>
            </a:fld>
            <a:endParaRPr lang="ru-RU" sz="1600" b="1" dirty="0">
              <a:solidFill>
                <a:srgbClr val="7F7F7F"/>
              </a:solidFill>
              <a:latin typeface="Arial Narrow"/>
            </a:endParaRPr>
          </a:p>
        </p:txBody>
      </p:sp>
      <p:pic>
        <p:nvPicPr>
          <p:cNvPr id="524290" name="Picture 2" descr="http://www.ung.uz/verstka2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42" y="4407100"/>
            <a:ext cx="1027597" cy="9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292" name="Picture 4" descr="Картинки по запросу лукойл лого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04" y="2013724"/>
            <a:ext cx="2620735" cy="80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294" name="Picture 6" descr="Картинки по запросу роснефть лого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0" y="1683464"/>
            <a:ext cx="1756449" cy="108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296" name="Picture 8" descr="Картинки по запросу газпромнефть лог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89" y="1847341"/>
            <a:ext cx="1753770" cy="90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298" name="Picture 10" descr="Картинки по запросу татнефть лого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93" y="1984361"/>
            <a:ext cx="2326947" cy="7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300" name="Picture 12" descr="Картинки по запросу сургутнефтегаз лого 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1"/>
          <a:stretch/>
        </p:blipFill>
        <p:spPr bwMode="auto">
          <a:xfrm>
            <a:off x="1401306" y="3315532"/>
            <a:ext cx="2631619" cy="45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302" name="Picture 14" descr="Картинки по запросу славнефть лого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21" y="2690687"/>
            <a:ext cx="2215342" cy="11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304" name="Picture 16" descr="Картинки по запросу русснефть лого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27" y="3145447"/>
            <a:ext cx="1645384" cy="71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310" name="Picture 22" descr="Картинки по запросу Казмунайгаз  лого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63" y="4807653"/>
            <a:ext cx="2590034" cy="7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312" name="Picture 24" descr="Картинки по запросу ТУРКМЕННЕФТЬ лого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73" y="4281006"/>
            <a:ext cx="2161142" cy="15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316" name="Picture 28" descr="Картинки по запросу Белоруснефть лого 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9357" y="4477073"/>
            <a:ext cx="1651890" cy="8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318" name="Picture 30" descr="Картинки по запросу укрнафта лого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01" y="4917411"/>
            <a:ext cx="1833162" cy="4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320" name="Picture 32" descr="Картинки по запросу South Oil Company logo 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42" y="5644237"/>
            <a:ext cx="1228776" cy="110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324" name="Picture 36" descr="Картинки по запросу oil india limited logo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5" y="5986856"/>
            <a:ext cx="2108762" cy="6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Картинки по запросу ONGC logo 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362" y="5632004"/>
            <a:ext cx="1118778" cy="111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334" name="Picture 46" descr="Картинки по запросу PDVSA logo 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44" y="5988899"/>
            <a:ext cx="2385683" cy="6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01306" y="4117749"/>
            <a:ext cx="7833826" cy="37754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800" b="1" cap="all" dirty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МЕЖДУНАРОДНЫЕ </a:t>
            </a:r>
            <a:r>
              <a:rPr lang="ru-RU" sz="1800" b="1" cap="all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ПАРТНЕРЫ</a:t>
            </a:r>
            <a:endParaRPr lang="ru-RU" sz="1800" b="1" cap="all" dirty="0">
              <a:solidFill>
                <a:srgbClr val="3AA08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4205" y="1330050"/>
            <a:ext cx="9089256" cy="37754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800" b="1" cap="all" dirty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РОССИЙСКИЕ </a:t>
            </a:r>
            <a:r>
              <a:rPr lang="ru-RU" sz="1800" b="1" cap="all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Предприятия </a:t>
            </a:r>
            <a:r>
              <a:rPr lang="ru-RU" sz="1800" b="1" cap="all" dirty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ТОПЛИВНО-ЭНЕРГЕТИЧЕСКОГО КОМПЛЕКСА </a:t>
            </a:r>
          </a:p>
        </p:txBody>
      </p:sp>
    </p:spTree>
    <p:extLst>
      <p:ext uri="{BB962C8B-B14F-4D97-AF65-F5344CB8AC3E}">
        <p14:creationId xmlns:p14="http://schemas.microsoft.com/office/powerpoint/2010/main" val="1902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625716" y="5589496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11" name="Рисунок 10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9" y="3441"/>
            <a:ext cx="10688542" cy="7554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354" y="1394465"/>
            <a:ext cx="9858444" cy="654540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75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планы развития группы компаний ориентированы на предоставление качественных услуг на базе современного оборудования и новейших технологий </a:t>
            </a:r>
            <a:r>
              <a:rPr lang="ru-RU" sz="175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производства</a:t>
            </a:r>
            <a:endParaRPr lang="ru-RU" sz="1750" b="1" cap="all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46568" y="1"/>
            <a:ext cx="5715040" cy="1240082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ПЕРСПЕКТИВЫ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060948" y="2208995"/>
            <a:ext cx="4394768" cy="4161893"/>
            <a:chOff x="5002941" y="2340471"/>
            <a:chExt cx="4376207" cy="4376207"/>
          </a:xfrm>
        </p:grpSpPr>
        <p:pic>
          <p:nvPicPr>
            <p:cNvPr id="6" name="Picture 2" descr="C:\Documents and Settings\i.gusenkov\Мои документы\Презентации\Company profile\zavod1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1376" t="-168" r="2538" b="168"/>
            <a:stretch/>
          </p:blipFill>
          <p:spPr bwMode="auto">
            <a:xfrm>
              <a:off x="5032620" y="2412479"/>
              <a:ext cx="4258239" cy="4258239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5002941" y="4459261"/>
              <a:ext cx="4376207" cy="180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 rot="5400000">
              <a:off x="4976817" y="4438547"/>
              <a:ext cx="4376207" cy="180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847030" y="6852465"/>
            <a:ext cx="428628" cy="500066"/>
          </a:xfrm>
        </p:spPr>
        <p:txBody>
          <a:bodyPr/>
          <a:lstStyle/>
          <a:p>
            <a:pPr algn="ctr"/>
            <a:fld id="{725C68B6-61C2-468F-89AB-4B9F7531AA68}" type="slidenum">
              <a:rPr lang="ru-RU" sz="1600" b="1" smtClean="0"/>
              <a:pPr algn="ctr"/>
              <a:t>16</a:t>
            </a:fld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4376" y="2295429"/>
            <a:ext cx="4357718" cy="4434036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marL="269875" indent="-269875" algn="just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Группа компаний «Римера» стремится занять лидирующие позиции на рынке комплексных предложений для ТЭК.</a:t>
            </a:r>
          </a:p>
          <a:p>
            <a:pPr marL="269875" indent="-269875" algn="just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itchFamily="2" charset="2"/>
              <a:buChar char="§"/>
            </a:pP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269875" indent="-269875" algn="just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В основе этого стремления лежит многолетний опыт эффективной работы с клиентами компании, понимание их ожиданий, нацеленность команды на результат, синергия с предприятиями трубного дивизиона Группы ЧТПЗ.</a:t>
            </a:r>
          </a:p>
          <a:p>
            <a:pPr marL="269875" indent="-269875" algn="just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Ключевыми принципами компании, на которых строится бизнес, являются клиентоориентированность, нацеленность на результат, комплексный, при этом индивидуальный подход к каждому клиенту, а также постоянное совершенствование производственной системы.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9" y="3441"/>
            <a:ext cx="10688542" cy="75543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89114" y="2137557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СПАСИБО ЗА </a:t>
            </a:r>
            <a:r>
              <a:rPr lang="ru-RU" sz="40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ВНИМАНИЕ</a:t>
            </a:r>
            <a:r>
              <a:rPr lang="ru-RU" sz="40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!</a:t>
            </a:r>
            <a:endParaRPr lang="ru-RU" sz="4000" b="1" cap="all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58" y="5028069"/>
            <a:ext cx="1091258" cy="109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68" y="5028069"/>
            <a:ext cx="1029792" cy="102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2056" y="4566449"/>
            <a:ext cx="1472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>
                <a:solidFill>
                  <a:srgbClr val="106A6A"/>
                </a:solidFill>
                <a:latin typeface="Arial Narrow" pitchFamily="34" charset="0"/>
                <a:cs typeface="Arial" pitchFamily="34" charset="0"/>
                <a:hlinkClick r:id="rId6"/>
              </a:rPr>
              <a:t>www.rimera.com</a:t>
            </a:r>
            <a:r>
              <a:rPr lang="ru-RU" sz="1600" dirty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18138" y="4566449"/>
            <a:ext cx="2654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06A6A"/>
                </a:solidFill>
                <a:latin typeface="Arial Narrow" pitchFamily="34" charset="0"/>
                <a:cs typeface="Arial" pitchFamily="34" charset="0"/>
                <a:hlinkClick r:id="rId7"/>
              </a:rPr>
              <a:t>www.facebook.com/rimera.group</a:t>
            </a:r>
            <a:r>
              <a:rPr lang="ru-RU" sz="1600" dirty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106A6A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1841" y="2957932"/>
            <a:ext cx="4248472" cy="102079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marL="285750" lvl="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itchFamily="2" charset="2"/>
              <a:buChar char="§"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Управляющая компания</a:t>
            </a: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«Римера»</a:t>
            </a:r>
          </a:p>
          <a:p>
            <a:pPr lvl="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</a:pP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  <a:hlinkClick r:id="rId8"/>
              </a:rPr>
              <a:t>info@rimera.com</a:t>
            </a:r>
            <a:endParaRPr lang="en-US" sz="1300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lvl="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Москва, ул. Лесная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,</a:t>
            </a: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5</a:t>
            </a: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3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В</a:t>
            </a:r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lvl="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        (495) 981 01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01</a:t>
            </a:r>
          </a:p>
        </p:txBody>
      </p:sp>
      <p:pic>
        <p:nvPicPr>
          <p:cNvPr id="15" name="Picture 2" descr="http://publicdomainvectors.org/tn_related/rickvanderzwet_Phon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86" y="3682852"/>
            <a:ext cx="253661" cy="2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9" y="3441"/>
            <a:ext cx="10688542" cy="7554380"/>
          </a:xfrm>
          <a:prstGeom prst="rect">
            <a:avLst/>
          </a:prstGeom>
        </p:spPr>
      </p:pic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847030" y="6852465"/>
            <a:ext cx="428628" cy="500066"/>
          </a:xfrm>
        </p:spPr>
        <p:txBody>
          <a:bodyPr/>
          <a:lstStyle/>
          <a:p>
            <a:pPr algn="ctr"/>
            <a:fld id="{725C68B6-61C2-468F-89AB-4B9F7531AA68}" type="slidenum">
              <a:rPr lang="ru-RU" sz="1600" b="1" smtClean="0"/>
              <a:pPr algn="ctr"/>
              <a:t>2</a:t>
            </a:fld>
            <a:endParaRPr lang="ru-RU" sz="1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89642" y="1"/>
            <a:ext cx="4143404" cy="123983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О КОМПАНИИ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792" y="3288958"/>
            <a:ext cx="8572560" cy="425741"/>
          </a:xfrm>
          <a:prstGeom prst="rect">
            <a:avLst/>
          </a:prstGeom>
          <a:solidFill>
            <a:srgbClr val="106A6A"/>
          </a:solidFill>
          <a:ln>
            <a:noFill/>
          </a:ln>
        </p:spPr>
        <p:txBody>
          <a:bodyPr wrap="square" lIns="116824" tIns="58412" rIns="116824" bIns="58412" rtlCol="0">
            <a:spAutoFit/>
          </a:bodyPr>
          <a:lstStyle/>
          <a:p>
            <a:pPr algn="ctr" defTabSz="11682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</a:rPr>
              <a:t>Группа ЧТПЗ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68352" y="3838291"/>
            <a:ext cx="2736000" cy="3487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116824" tIns="58412" rIns="116824" bIns="58412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err="1">
                <a:solidFill>
                  <a:schemeClr val="bg1"/>
                </a:solidFill>
              </a:rPr>
              <a:t>Нефтесервисный</a:t>
            </a:r>
            <a:r>
              <a:rPr lang="ru-RU" sz="1500" b="1">
                <a:solidFill>
                  <a:schemeClr val="bg1"/>
                </a:solidFill>
              </a:rPr>
              <a:t> дивизион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792" y="3838291"/>
            <a:ext cx="5643602" cy="3487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16824" tIns="58412" rIns="116824" bIns="58412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>
                <a:solidFill>
                  <a:schemeClr val="bg1"/>
                </a:solidFill>
              </a:rPr>
              <a:t>Трубный дивизион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8352" y="4467803"/>
            <a:ext cx="2736000" cy="3487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6824" tIns="58412" rIns="116824" bIns="58412" rtlCol="0" anchor="ctr">
            <a:spAutoFit/>
          </a:bodyPr>
          <a:lstStyle/>
          <a:p>
            <a:pPr algn="ctr" defTabSz="11682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kern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Алнас</a:t>
            </a:r>
            <a:endParaRPr lang="ru-RU" sz="15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9708" y="5003470"/>
            <a:ext cx="2736000" cy="3487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6824" tIns="58412" rIns="116824" bIns="58412" rtlCol="0" anchor="ctr">
            <a:spAutoFit/>
          </a:bodyPr>
          <a:lstStyle/>
          <a:p>
            <a:pPr algn="ctr" defTabSz="11682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kern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Ижнефтемаш</a:t>
            </a:r>
            <a:endParaRPr lang="ru-RU" sz="15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89708" y="5574974"/>
            <a:ext cx="2736000" cy="3487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6824" tIns="58412" rIns="116824" bIns="58412" rtlCol="0" anchor="ctr">
            <a:spAutoFit/>
          </a:bodyPr>
          <a:lstStyle/>
          <a:p>
            <a:pPr algn="ctr" defTabSz="11682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kern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Римера</a:t>
            </a:r>
            <a:r>
              <a:rPr lang="ru-RU" sz="15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-Сервис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1792" y="4467818"/>
            <a:ext cx="3000396" cy="3487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6824" tIns="58412" rIns="116824" bIns="58412" rtlCol="0" anchor="ctr">
            <a:spAutoFit/>
          </a:bodyPr>
          <a:lstStyle/>
          <a:p>
            <a:pPr algn="ctr" defTabSz="11682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Челябинский трубопрокатный завод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1790" y="5003485"/>
            <a:ext cx="3000398" cy="3487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6824" tIns="58412" rIns="116824" bIns="58412" rtlCol="0" anchor="ctr">
            <a:spAutoFit/>
          </a:bodyPr>
          <a:lstStyle/>
          <a:p>
            <a:pPr algn="ctr" defTabSz="11682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Первоуральский новотрубный завод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792" y="5574974"/>
            <a:ext cx="3000395" cy="3487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6824" tIns="58412" rIns="116824" bIns="58412" rtlCol="0" anchor="ctr">
            <a:spAutoFit/>
          </a:bodyPr>
          <a:lstStyle/>
          <a:p>
            <a:pPr algn="ctr" defTabSz="11682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Складской комплекс ЧТПЗ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1791" y="6146478"/>
            <a:ext cx="3000395" cy="3487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6824" tIns="58412" rIns="116824" bIns="58412" rtlCol="0" anchor="ctr">
            <a:spAutoFit/>
          </a:bodyPr>
          <a:lstStyle/>
          <a:p>
            <a:pPr algn="ctr" defTabSz="11682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ГК «МЕТА»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75064" y="4467803"/>
            <a:ext cx="2521685" cy="34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dash"/>
          </a:ln>
        </p:spPr>
        <p:txBody>
          <a:bodyPr wrap="square" lIns="116824" tIns="58412" rIns="116824" bIns="58412" rtlCol="0" anchor="ctr">
            <a:spAutoFit/>
          </a:bodyPr>
          <a:lstStyle/>
          <a:p>
            <a:pPr algn="ctr" defTabSz="11682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75063" y="5003470"/>
            <a:ext cx="2521685" cy="34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dash"/>
          </a:ln>
        </p:spPr>
        <p:txBody>
          <a:bodyPr wrap="square" lIns="116824" tIns="58412" rIns="116824" bIns="58412" rtlCol="0" anchor="ctr">
            <a:spAutoFit/>
          </a:bodyPr>
          <a:lstStyle/>
          <a:p>
            <a:pPr algn="ctr" defTabSz="11682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ЭТЕРНО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75064" y="5574974"/>
            <a:ext cx="2521685" cy="34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dash"/>
          </a:ln>
        </p:spPr>
        <p:txBody>
          <a:bodyPr wrap="square" lIns="116824" tIns="58412" rIns="116824" bIns="58412" rtlCol="0" anchor="ctr">
            <a:spAutoFit/>
          </a:bodyPr>
          <a:lstStyle/>
          <a:p>
            <a:pPr algn="ctr" defTabSz="11682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MSA</a:t>
            </a:r>
            <a:endParaRPr lang="ru-RU" sz="15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54"/>
          <p:cNvSpPr txBox="1"/>
          <p:nvPr/>
        </p:nvSpPr>
        <p:spPr>
          <a:xfrm>
            <a:off x="604208" y="1448323"/>
            <a:ext cx="9429816" cy="1700980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«РИМЕРА» – НЕФТЕСЕРВИСНЫЙ ДИВИЗИОН ГРУППЫ ЧТПЗ</a:t>
            </a:r>
            <a:r>
              <a:rPr lang="ru-RU" sz="2400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Группа ЧТПЗ предоставляет компаниям и предприятиям ТЭК эффективные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интегрированные решения от производства труб и нефтедобывающего оборудования до оказания сервисных услуг, обеспечивая единый стандарт качества по всей цепочке поставок.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625716" y="5589496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88542" cy="75543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28283" y="2814946"/>
            <a:ext cx="2864360" cy="592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Производство оборудования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для нефтедобычи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8870" y="5937024"/>
            <a:ext cx="6127309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defTabSz="914400"/>
            <a:r>
              <a:rPr lang="ru-RU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ЗАО «РИМЕРА» является управляющей компанией для предприятий группы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917940" y="3660488"/>
            <a:ext cx="2868920" cy="7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9569" tIns="49785" rIns="99569" bIns="49785">
            <a:spAutoFit/>
          </a:bodyPr>
          <a:lstStyle/>
          <a:p>
            <a:pPr algn="ctr" defTabSz="926545" fontAlgn="base"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100000"/>
            </a:pPr>
            <a:r>
              <a:rPr lang="ru-RU" sz="18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АЛНАС</a:t>
            </a:r>
          </a:p>
          <a:p>
            <a:pPr marL="95075" indent="-95075" algn="ctr" defTabSz="926545" fontAlgn="base"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100000"/>
            </a:pPr>
            <a:r>
              <a:rPr lang="ru-RU" sz="18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ИЖНЕФТЕМАШ</a:t>
            </a:r>
            <a:endParaRPr lang="en-US" sz="1800" b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5334" y="2814947"/>
            <a:ext cx="3086085" cy="592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Сервис труб </a:t>
            </a:r>
            <a:r>
              <a:rPr lang="ru-RU" sz="1600" spc="1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нефтяного сортамента и </a:t>
            </a:r>
            <a:r>
              <a:rPr lang="ru-RU" sz="1600" spc="1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нефтепогружного</a:t>
            </a:r>
            <a:r>
              <a:rPr lang="ru-RU" sz="1600" spc="1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оборудования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0447" y="3670548"/>
            <a:ext cx="3052078" cy="709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9569" tIns="49785" rIns="99569" bIns="49785" anchor="ctr">
            <a:spAutoFit/>
          </a:bodyPr>
          <a:lstStyle/>
          <a:p>
            <a:pPr algn="ctr" defTabSz="926545" fontAlgn="base"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100000"/>
            </a:pPr>
            <a:r>
              <a:rPr lang="ru-RU" sz="1800" b="1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РИМЕРА-СЕРВИС</a:t>
            </a:r>
            <a:endParaRPr lang="en-US" sz="1800" b="1" dirty="0" smtClean="0">
              <a:solidFill>
                <a:srgbClr val="3AA08F"/>
              </a:solidFill>
              <a:latin typeface="Arial Narrow" pitchFamily="34" charset="0"/>
              <a:cs typeface="Arial" pitchFamily="34" charset="0"/>
            </a:endParaRPr>
          </a:p>
          <a:p>
            <a:pPr algn="ctr" defTabSz="926545" fontAlgn="base"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100000"/>
            </a:pPr>
            <a:r>
              <a:rPr lang="ru-RU" sz="1800" b="1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060816" y="1"/>
            <a:ext cx="6000792" cy="1208862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НАПРАВЛЕНИЯ РАБОТЫ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И ОСНОВНЫЕ ПОКАЗАТЕЛИ ГРУППЫ 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4072" y="1410955"/>
            <a:ext cx="6152788" cy="646331"/>
          </a:xfrm>
          <a:prstGeom prst="rect">
            <a:avLst/>
          </a:prstGeom>
          <a:solidFill>
            <a:srgbClr val="106A6A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ПРЕДПРИЯТИЯ, ВХОДЯЩИЕ В ПЕРИМЕТР УПРАВЛЕНИЯ «РИМЕРА»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,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ОБЪЕДИНЕНЫ  ПО</a:t>
            </a:r>
            <a:r>
              <a:rPr lang="en-US" sz="1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НАПРАВЛЕНИЯМ: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11135" y="5222570"/>
            <a:ext cx="22145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общая численность</a:t>
            </a:r>
          </a:p>
          <a:p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сотрудников</a:t>
            </a:r>
            <a:endParaRPr lang="ru-RU" sz="1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847030" y="6852465"/>
            <a:ext cx="428628" cy="500066"/>
          </a:xfrm>
        </p:spPr>
        <p:txBody>
          <a:bodyPr/>
          <a:lstStyle/>
          <a:p>
            <a:pPr algn="ctr"/>
            <a:fld id="{725C68B6-61C2-468F-89AB-4B9F7531AA68}" type="slidenum">
              <a:rPr lang="ru-RU" sz="1600" b="1" smtClean="0"/>
              <a:pPr algn="ctr"/>
              <a:t>3</a:t>
            </a:fld>
            <a:endParaRPr lang="ru-RU" sz="1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987528" y="1513301"/>
            <a:ext cx="905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ru-RU" sz="40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43</a:t>
            </a:r>
            <a:endParaRPr lang="ru-RU" sz="4000" dirty="0">
              <a:solidFill>
                <a:srgbClr val="106A6A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55157" y="2071612"/>
            <a:ext cx="235218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составили инвестиции в модернизацию мощностей в 2017 г.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655157" y="3274222"/>
            <a:ext cx="1003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ru-RU" sz="40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,4</a:t>
            </a:r>
            <a:endParaRPr lang="ru-RU" sz="4000" b="1" dirty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11135" y="4916535"/>
            <a:ext cx="928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БОЛЕЕ</a:t>
            </a:r>
            <a:endParaRPr lang="ru-RU" dirty="0">
              <a:solidFill>
                <a:srgbClr val="106A6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55157" y="3887081"/>
            <a:ext cx="24079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выручка</a:t>
            </a:r>
            <a:endParaRPr lang="ru-RU" sz="19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по итогам 2017 г.</a:t>
            </a:r>
          </a:p>
        </p:txBody>
      </p:sp>
      <p:pic>
        <p:nvPicPr>
          <p:cNvPr id="20" name="Рисунок 19" descr="3.png"/>
          <p:cNvPicPr>
            <a:picLocks noChangeAspect="1"/>
          </p:cNvPicPr>
          <p:nvPr/>
        </p:nvPicPr>
        <p:blipFill rotWithShape="1">
          <a:blip r:embed="rId3" cstate="print"/>
          <a:srcRect l="2630" t="56628" r="85930" b="31257"/>
          <a:stretch/>
        </p:blipFill>
        <p:spPr>
          <a:xfrm>
            <a:off x="6689857" y="1559250"/>
            <a:ext cx="1222744" cy="915243"/>
          </a:xfrm>
          <a:prstGeom prst="rect">
            <a:avLst/>
          </a:prstGeom>
        </p:spPr>
      </p:pic>
      <p:pic>
        <p:nvPicPr>
          <p:cNvPr id="24" name="Рисунок 23" descr="3.png"/>
          <p:cNvPicPr>
            <a:picLocks noChangeAspect="1"/>
          </p:cNvPicPr>
          <p:nvPr/>
        </p:nvPicPr>
        <p:blipFill rotWithShape="1">
          <a:blip r:embed="rId3" cstate="print"/>
          <a:srcRect l="34653" t="56065" r="57222" b="34223"/>
          <a:stretch/>
        </p:blipFill>
        <p:spPr>
          <a:xfrm>
            <a:off x="7034718" y="3153956"/>
            <a:ext cx="868375" cy="7336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1792" y="4428703"/>
            <a:ext cx="8984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68698" y="4436168"/>
            <a:ext cx="8984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98828" y="4586036"/>
            <a:ext cx="8984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3" name="Рисунок 32" descr="3.png"/>
          <p:cNvPicPr>
            <a:picLocks noChangeAspect="1"/>
          </p:cNvPicPr>
          <p:nvPr/>
        </p:nvPicPr>
        <p:blipFill rotWithShape="1">
          <a:blip r:embed="rId3" cstate="print"/>
          <a:srcRect l="19043" t="27052" r="73894" b="60923"/>
          <a:stretch/>
        </p:blipFill>
        <p:spPr>
          <a:xfrm>
            <a:off x="4983007" y="2039210"/>
            <a:ext cx="754912" cy="9084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917676" y="2199462"/>
            <a:ext cx="898484" cy="615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96886" y="2080767"/>
            <a:ext cx="898484" cy="590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4" name="Рисунок 33" descr="3.png"/>
          <p:cNvPicPr>
            <a:picLocks noChangeAspect="1"/>
          </p:cNvPicPr>
          <p:nvPr/>
        </p:nvPicPr>
        <p:blipFill rotWithShape="1">
          <a:blip r:embed="rId3" cstate="print"/>
          <a:srcRect l="19043" t="27052" r="73894" b="60923"/>
          <a:stretch/>
        </p:blipFill>
        <p:spPr>
          <a:xfrm>
            <a:off x="1830920" y="2052996"/>
            <a:ext cx="754912" cy="908416"/>
          </a:xfrm>
          <a:prstGeom prst="rect">
            <a:avLst/>
          </a:prstGeom>
        </p:spPr>
      </p:pic>
      <p:pic>
        <p:nvPicPr>
          <p:cNvPr id="1029" name="Picture 5" descr="X:\Фотогалерея\Фотосессия Ижнефтемаш 2014\300\_DSC6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28" y="4493100"/>
            <a:ext cx="181129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X:\Фотогалерея\фото продукции к выставке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1"/>
          <a:stretch/>
        </p:blipFill>
        <p:spPr bwMode="auto">
          <a:xfrm>
            <a:off x="728522" y="4493100"/>
            <a:ext cx="185730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:\Фотогалерея\для Белой скважины\inm\kachal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07" y="4493100"/>
            <a:ext cx="180385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6977224" y="1652886"/>
            <a:ext cx="9828" cy="378392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3.png"/>
          <p:cNvPicPr>
            <a:picLocks noChangeAspect="1"/>
          </p:cNvPicPr>
          <p:nvPr/>
        </p:nvPicPr>
        <p:blipFill rotWithShape="1">
          <a:blip r:embed="rId3" cstate="print"/>
          <a:srcRect l="60911" t="57168" r="32114" b="34082"/>
          <a:stretch/>
        </p:blipFill>
        <p:spPr>
          <a:xfrm>
            <a:off x="7024550" y="4662199"/>
            <a:ext cx="745524" cy="66099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8826871" y="1581423"/>
            <a:ext cx="61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МЛН</a:t>
            </a:r>
            <a:r>
              <a:rPr lang="ru-RU" sz="1600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РУБ</a:t>
            </a:r>
            <a:r>
              <a:rPr lang="ru-RU" sz="1600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106A6A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774447" y="3319082"/>
            <a:ext cx="72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МЛ</a:t>
            </a:r>
            <a:r>
              <a:rPr lang="ru-RU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РД</a:t>
            </a:r>
            <a:r>
              <a:rPr lang="ru-RU" sz="1600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ru-RU" sz="1600" dirty="0" smtClean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РУБ</a:t>
            </a:r>
            <a:r>
              <a:rPr lang="ru-RU" sz="1600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106A6A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507500" y="4676477"/>
            <a:ext cx="123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5 300</a:t>
            </a:r>
            <a:endParaRPr lang="ru-RU" sz="4000" b="1" dirty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625716" y="5589496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9" y="3441"/>
            <a:ext cx="10688542" cy="755438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561014" y="0"/>
            <a:ext cx="4540494" cy="120886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ГЕОГРАФИЯ  ПРИСУТСТВИЯ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3546" y="1423177"/>
            <a:ext cx="6344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ПРЕДПРИЯТИЯ ГРУППЫ КОМПАНИЙ «РИМЕРА» РАСПОЛОЖЕНЫ В ОСНОВНЫХ НЕФТЕДОБЫВАЮЩИХ РЕГИОНАХ РОССИИ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847030" y="6852465"/>
            <a:ext cx="428628" cy="500066"/>
          </a:xfrm>
        </p:spPr>
        <p:txBody>
          <a:bodyPr/>
          <a:lstStyle/>
          <a:p>
            <a:pPr algn="ctr"/>
            <a:fld id="{725C68B6-61C2-468F-89AB-4B9F7531AA68}" type="slidenum">
              <a:rPr lang="ru-RU" sz="1600" b="1" smtClean="0"/>
              <a:pPr algn="ctr"/>
              <a:t>4</a:t>
            </a:fld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25716" y="5589496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492581"/>
              </p:ext>
            </p:extLst>
          </p:nvPr>
        </p:nvGraphicFramePr>
        <p:xfrm>
          <a:off x="6629564" y="2912142"/>
          <a:ext cx="3432043" cy="259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9" y="3441"/>
            <a:ext cx="10688542" cy="7554380"/>
          </a:xfrm>
          <a:prstGeom prst="rect">
            <a:avLst/>
          </a:prstGeom>
        </p:spPr>
      </p:pic>
      <p:pic>
        <p:nvPicPr>
          <p:cNvPr id="9" name="Рисунок 16" descr="лого верт рус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19659" y="1423177"/>
            <a:ext cx="84194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03117" y="287337"/>
            <a:ext cx="9358378" cy="952745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ОБОРУДОВАНИЕ ДЛЯ НЕФТЕДОБЫЧИ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106A6A"/>
                </a:solidFill>
                <a:latin typeface="Arial Narrow" pitchFamily="34" charset="0"/>
                <a:ea typeface="+mj-ea"/>
                <a:cs typeface="+mj-cs"/>
              </a:rPr>
              <a:t>АЛНАС </a:t>
            </a:r>
            <a:endParaRPr lang="ru-RU" sz="2800" b="1" dirty="0">
              <a:solidFill>
                <a:srgbClr val="106A6A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1212" y="2423309"/>
            <a:ext cx="2000264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Доля на рынке УЭЦН </a:t>
            </a:r>
          </a:p>
          <a:p>
            <a:r>
              <a:rPr lang="ru-RU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(2017 год)</a:t>
            </a:r>
            <a:endParaRPr lang="ru-RU" sz="1600" b="1" dirty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30175" y="5669836"/>
            <a:ext cx="1510691" cy="300597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93606" indent="-193606" defTabSz="926545" fontAlgn="base"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100000"/>
            </a:pPr>
            <a:r>
              <a:rPr lang="ru-RU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Прочие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330175" y="5352267"/>
            <a:ext cx="1925950" cy="300597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93606" indent="-193606" defTabSz="926545" fontAlgn="base"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100000"/>
            </a:pPr>
            <a:r>
              <a:rPr lang="ru-RU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«АЛНАС»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74712" y="5431659"/>
            <a:ext cx="155463" cy="158784"/>
          </a:xfrm>
          <a:prstGeom prst="rect">
            <a:avLst/>
          </a:prstGeom>
          <a:solidFill>
            <a:srgbClr val="10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74712" y="5749228"/>
            <a:ext cx="155463" cy="1587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08557" y="5542842"/>
            <a:ext cx="2695465" cy="1116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99569" tIns="49785" rIns="99569" bIns="49785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ПРОИЗВОДСТВЕННЫЕ </a:t>
            </a:r>
            <a:r>
              <a:rPr lang="ru-RU" sz="28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МОЩНОСТИ</a:t>
            </a:r>
            <a:endParaRPr lang="en-US" sz="2400" b="1" dirty="0" smtClean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до</a:t>
            </a: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7 500 </a:t>
            </a:r>
            <a:r>
              <a:rPr lang="ru-RU" sz="15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УЭЦН</a:t>
            </a:r>
            <a:r>
              <a:rPr lang="en-US" sz="15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в год</a:t>
            </a:r>
          </a:p>
        </p:txBody>
      </p:sp>
      <p:pic>
        <p:nvPicPr>
          <p:cNvPr id="6146" name="Picture 2" descr="C:\Users\Irina.Kozhukhovskaya\Desktop\2 (2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57" y="2423309"/>
            <a:ext cx="2676287" cy="18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rina.Kozhukhovskaya\Desktop\ФБ\Фотоальбомы\Алнас\Рабочие органы\Фото Шайхутдинова\1-6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3"/>
          <a:stretch/>
        </p:blipFill>
        <p:spPr bwMode="auto">
          <a:xfrm>
            <a:off x="4008557" y="4418784"/>
            <a:ext cx="1238626" cy="101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Irina.Kozhukhovskaya\Desktop\ФБ\Фотоальбомы\Алнас\Рабочие органы\Фото Шайхутдинова\1-1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83" y="4422987"/>
            <a:ext cx="1239361" cy="100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847030" y="6852465"/>
            <a:ext cx="428628" cy="500066"/>
          </a:xfrm>
        </p:spPr>
        <p:txBody>
          <a:bodyPr/>
          <a:lstStyle/>
          <a:p>
            <a:pPr algn="ctr"/>
            <a:fld id="{725C68B6-61C2-468F-89AB-4B9F7531AA68}" type="slidenum">
              <a:rPr lang="ru-RU" sz="1600" b="1" smtClean="0"/>
              <a:pPr algn="ctr"/>
              <a:t>5</a:t>
            </a:fld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625716" y="5589496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930" y="2618202"/>
            <a:ext cx="2246002" cy="33933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16B54"/>
                </a:solidFill>
                <a:latin typeface="Arial Narrow" pitchFamily="34" charset="0"/>
                <a:cs typeface="Arial" pitchFamily="34" charset="0"/>
              </a:rPr>
              <a:t>ПРОДУКЦИЯ</a:t>
            </a:r>
            <a:endParaRPr lang="ru-RU" sz="1300" b="1" dirty="0">
              <a:solidFill>
                <a:srgbClr val="016B54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8930" y="4530120"/>
            <a:ext cx="2174564" cy="33933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16B54"/>
                </a:solidFill>
                <a:latin typeface="Arial Narrow" pitchFamily="34" charset="0"/>
                <a:cs typeface="Arial" pitchFamily="34" charset="0"/>
              </a:rPr>
              <a:t>СЕРТИФИКАТЫ</a:t>
            </a:r>
            <a:endParaRPr lang="ru-RU" sz="1300" b="1" dirty="0">
              <a:solidFill>
                <a:srgbClr val="016B54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8667" y="4958748"/>
            <a:ext cx="4093334" cy="780729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rgbClr val="000000"/>
                </a:solidFill>
                <a:latin typeface="Arial Narrow" pitchFamily="34" charset="0"/>
              </a:rPr>
              <a:t>ISO 9001</a:t>
            </a:r>
            <a:r>
              <a:rPr lang="ru-RU" sz="1300" dirty="0" smtClean="0">
                <a:solidFill>
                  <a:srgbClr val="000000"/>
                </a:solidFill>
                <a:latin typeface="Arial Narrow" pitchFamily="34" charset="0"/>
              </a:rPr>
              <a:t>:2011</a:t>
            </a:r>
            <a:endParaRPr lang="en-US" sz="13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rgbClr val="000000"/>
                </a:solidFill>
                <a:latin typeface="Arial Narrow" pitchFamily="34" charset="0"/>
              </a:rPr>
              <a:t>ISO 14001:200</a:t>
            </a:r>
            <a:r>
              <a:rPr lang="ru-RU" sz="1300" dirty="0" smtClean="0">
                <a:solidFill>
                  <a:srgbClr val="000000"/>
                </a:solidFill>
                <a:latin typeface="Arial Narrow" pitchFamily="34" charset="0"/>
              </a:rPr>
              <a:t>7</a:t>
            </a:r>
          </a:p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rgbClr val="000000"/>
                </a:solidFill>
                <a:latin typeface="Arial Narrow" pitchFamily="34" charset="0"/>
              </a:rPr>
              <a:t>ISO/TS 16949</a:t>
            </a:r>
            <a:r>
              <a:rPr lang="ru-RU" sz="1300" dirty="0" smtClean="0">
                <a:solidFill>
                  <a:srgbClr val="000000"/>
                </a:solidFill>
                <a:latin typeface="Arial Narrow" pitchFamily="34" charset="0"/>
              </a:rPr>
              <a:t>:</a:t>
            </a:r>
            <a:r>
              <a:rPr lang="en-US" sz="1300" dirty="0" smtClean="0">
                <a:solidFill>
                  <a:srgbClr val="000000"/>
                </a:solidFill>
                <a:latin typeface="Arial Narrow" pitchFamily="34" charset="0"/>
              </a:rPr>
              <a:t>2009</a:t>
            </a:r>
            <a:endParaRPr lang="ru-RU" sz="13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8667" y="3046830"/>
            <a:ext cx="4093334" cy="1500926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rgbClr val="000000"/>
                </a:solidFill>
                <a:latin typeface="Arial Narrow" pitchFamily="34" charset="0"/>
              </a:rPr>
              <a:t>Электроцентробежные насосы (ЭЦН)</a:t>
            </a:r>
          </a:p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rgbClr val="000000"/>
                </a:solidFill>
                <a:latin typeface="Arial Narrow" pitchFamily="34" charset="0"/>
              </a:rPr>
              <a:t>Газосепараторы</a:t>
            </a:r>
          </a:p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300" dirty="0" err="1" smtClean="0">
                <a:solidFill>
                  <a:srgbClr val="000000"/>
                </a:solidFill>
                <a:latin typeface="Arial Narrow" pitchFamily="34" charset="0"/>
              </a:rPr>
              <a:t>Гидрозащиты</a:t>
            </a:r>
            <a:endParaRPr lang="ru-RU" sz="130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rgbClr val="000000"/>
                </a:solidFill>
                <a:latin typeface="Arial Narrow" pitchFamily="34" charset="0"/>
              </a:rPr>
              <a:t>Погружные электродвигатели</a:t>
            </a:r>
          </a:p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rgbClr val="000000"/>
                </a:solidFill>
                <a:latin typeface="Arial Narrow" pitchFamily="34" charset="0"/>
              </a:rPr>
              <a:t>Запасные части и комплектующие к УЭЦН</a:t>
            </a:r>
          </a:p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rgbClr val="000000"/>
                </a:solidFill>
                <a:latin typeface="Arial Narrow" pitchFamily="34" charset="0"/>
              </a:rPr>
              <a:t>Альтернативная продукция (тормозные диски)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528930" y="2961051"/>
            <a:ext cx="3305602" cy="1434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28930" y="4887310"/>
            <a:ext cx="323359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79152" y="1392830"/>
            <a:ext cx="6806534" cy="931523"/>
          </a:xfrm>
          <a:prstGeom prst="rect">
            <a:avLst/>
          </a:prstGeom>
          <a:noFill/>
        </p:spPr>
        <p:txBody>
          <a:bodyPr wrap="square" lIns="99551" tIns="49777" rIns="99551" bIns="49777" rtlCol="0">
            <a:spAutoFit/>
          </a:bodyPr>
          <a:lstStyle>
            <a:defPPr>
              <a:defRPr lang="ru-RU"/>
            </a:defPPr>
            <a:lvl1pPr>
              <a:defRPr sz="1800" cap="all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ru-RU" b="1" dirty="0">
                <a:solidFill>
                  <a:srgbClr val="106A6A"/>
                </a:solidFill>
              </a:rPr>
              <a:t>АЛЬМЕТЬЕВСКИЙ ЗАВОД ГРУППЫ ВХОДИТ В ТРОЙКУ КРУПНЕЙШИХ В РОССИИ ПРОИЗВОДИТЕЛЕЙ УСТАНОВОК ЭЛЕКТРОЦЕНТРОБЕЖНЫХ НАСОСОВ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25716" y="5606650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53188" y="302802"/>
            <a:ext cx="7688017" cy="878628"/>
          </a:xfrm>
        </p:spPr>
        <p:txBody>
          <a:bodyPr>
            <a:noAutofit/>
          </a:bodyPr>
          <a:lstStyle/>
          <a:p>
            <a:r>
              <a:rPr lang="ru-RU" sz="2646" dirty="0">
                <a:solidFill>
                  <a:schemeClr val="tx1"/>
                </a:solidFill>
              </a:rPr>
              <a:t>ПРОИЗВОДСТВЕННЫЕ ВОЗМОЖНОСТИ</a:t>
            </a:r>
            <a:br>
              <a:rPr lang="ru-RU" sz="2646" dirty="0">
                <a:solidFill>
                  <a:schemeClr val="tx1"/>
                </a:solidFill>
              </a:rPr>
            </a:br>
            <a:r>
              <a:rPr lang="ru-RU" sz="2646" dirty="0">
                <a:solidFill>
                  <a:srgbClr val="106A6A"/>
                </a:solidFill>
              </a:rPr>
              <a:t>ООО «АЛНАС»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006526"/>
            <a:fld id="{A2AE5357-0EF1-4AE0-A6D9-5A1EFB67B5F9}" type="slidenum">
              <a:rPr lang="ru-RU" sz="1600" b="1">
                <a:solidFill>
                  <a:srgbClr val="7F7F7F"/>
                </a:solidFill>
                <a:latin typeface="Arial Narrow"/>
              </a:rPr>
              <a:pPr defTabSz="1006526"/>
              <a:t>6</a:t>
            </a:fld>
            <a:endParaRPr lang="ru-RU" sz="1600" b="1">
              <a:solidFill>
                <a:srgbClr val="7F7F7F"/>
              </a:solidFill>
              <a:latin typeface="Arial Narrow"/>
            </a:endParaRPr>
          </a:p>
        </p:txBody>
      </p:sp>
      <p:pic>
        <p:nvPicPr>
          <p:cNvPr id="525314" name="Picture 2" descr="E:\Алнас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76" y="1338197"/>
            <a:ext cx="3813084" cy="254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Алнас\ZYB_1071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37" y="3935728"/>
            <a:ext cx="3814369" cy="254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Алнас\Сборочный цех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16" y="3935728"/>
            <a:ext cx="3825746" cy="254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rimera.com/upload/iblock/063/Alnas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16" y="1338197"/>
            <a:ext cx="3825746" cy="254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5876" y="6562182"/>
            <a:ext cx="7704585" cy="431657"/>
          </a:xfrm>
          <a:prstGeom prst="rect">
            <a:avLst/>
          </a:prstGeom>
          <a:solidFill>
            <a:srgbClr val="106A6A"/>
          </a:solidFill>
        </p:spPr>
        <p:txBody>
          <a:bodyPr wrap="square" rtlCol="0" anchor="ctr">
            <a:spAutoFit/>
          </a:bodyPr>
          <a:lstStyle/>
          <a:p>
            <a:pPr algn="ctr" defTabSz="1006526"/>
            <a:r>
              <a:rPr lang="ru-RU" sz="2205" b="1" dirty="0">
                <a:solidFill>
                  <a:prstClr val="white"/>
                </a:solidFill>
                <a:latin typeface="Arial Narrow"/>
              </a:rPr>
              <a:t>Производственные мощности – 7500 ЭЦН в год</a:t>
            </a:r>
          </a:p>
        </p:txBody>
      </p:sp>
    </p:spTree>
    <p:extLst>
      <p:ext uri="{BB962C8B-B14F-4D97-AF65-F5344CB8AC3E}">
        <p14:creationId xmlns:p14="http://schemas.microsoft.com/office/powerpoint/2010/main" val="32680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921363"/>
              </p:ext>
            </p:extLst>
          </p:nvPr>
        </p:nvGraphicFramePr>
        <p:xfrm>
          <a:off x="6846898" y="2851937"/>
          <a:ext cx="2904466" cy="2691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Рисунок 2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9" y="3441"/>
            <a:ext cx="10688542" cy="755438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132254" y="272847"/>
            <a:ext cx="6000792" cy="936016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ОБОРУДОВАНИЕ ДЛЯ НЕФТЕДОБЫЧИ </a:t>
            </a: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ИЖНЕФТЕМАШ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Picture 6" descr="N:\Римера - ОРД\Новое\По предприятиям ГК Римера\По предприятиям ГК Римера\Ижнефтемаш\Logo INM_rus_vertik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4352" y="1423177"/>
            <a:ext cx="834898" cy="113271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191502" y="5784552"/>
            <a:ext cx="155463" cy="1587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1501" y="5487022"/>
            <a:ext cx="155463" cy="1587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015101" y="5361701"/>
            <a:ext cx="2647890" cy="12085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Объем </a:t>
            </a:r>
          </a:p>
          <a:p>
            <a:pPr algn="ctr"/>
            <a:r>
              <a:rPr lang="ru-RU" sz="14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производства в 2017 году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5 244</a:t>
            </a:r>
          </a:p>
          <a:p>
            <a:pPr algn="ctr"/>
            <a:r>
              <a:rPr lang="ru-RU" sz="1400" b="1" dirty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г</a:t>
            </a:r>
            <a:r>
              <a:rPr lang="ru-RU" sz="14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лубинных штанговых насосов </a:t>
            </a:r>
            <a:endParaRPr lang="ru-RU" sz="1200" b="1" dirty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18402" y="5724302"/>
            <a:ext cx="895116" cy="30059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Прочие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18402" y="5423705"/>
            <a:ext cx="1556481" cy="30059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«</a:t>
            </a:r>
            <a:r>
              <a:rPr lang="ru-RU" sz="13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Ижнефтемаш</a:t>
            </a:r>
            <a:r>
              <a:rPr lang="ru-RU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»</a:t>
            </a:r>
            <a:endParaRPr lang="ru-RU" sz="13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2" name="Picture 3" descr="C:\Users\Irina.Kozhukhovskaya\Desktop\ФБ\Фотоальбомы\Ижнефтемаш\Муфты НК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01" y="4339463"/>
            <a:ext cx="1265077" cy="9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01" y="2423309"/>
            <a:ext cx="2647890" cy="182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146900" y="2611582"/>
            <a:ext cx="2000264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600" b="1" dirty="0" smtClean="0">
                <a:solidFill>
                  <a:srgbClr val="1D68B0"/>
                </a:solidFill>
                <a:latin typeface="Arial Narrow" pitchFamily="34" charset="0"/>
                <a:cs typeface="Arial" pitchFamily="34" charset="0"/>
              </a:rPr>
              <a:t>Доля на рынке ШГН</a:t>
            </a:r>
          </a:p>
          <a:p>
            <a:r>
              <a:rPr lang="ru-RU" sz="1600" b="1" dirty="0" smtClean="0">
                <a:solidFill>
                  <a:srgbClr val="1D68B0"/>
                </a:solidFill>
                <a:latin typeface="Arial Narrow" pitchFamily="34" charset="0"/>
                <a:cs typeface="Arial" pitchFamily="34" charset="0"/>
              </a:rPr>
              <a:t>(2017 год)</a:t>
            </a:r>
            <a:endParaRPr lang="ru-RU" sz="1600" b="1" dirty="0">
              <a:solidFill>
                <a:srgbClr val="1D68B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9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847030" y="6852465"/>
            <a:ext cx="428628" cy="500066"/>
          </a:xfrm>
        </p:spPr>
        <p:txBody>
          <a:bodyPr/>
          <a:lstStyle/>
          <a:p>
            <a:pPr algn="ctr"/>
            <a:fld id="{725C68B6-61C2-468F-89AB-4B9F7531AA68}" type="slidenum">
              <a:rPr lang="ru-RU" sz="1600" b="1" smtClean="0"/>
              <a:pPr algn="ctr"/>
              <a:t>7</a:t>
            </a:fld>
            <a:endParaRPr lang="ru-RU" sz="1600" b="1" dirty="0"/>
          </a:p>
        </p:txBody>
      </p:sp>
      <p:pic>
        <p:nvPicPr>
          <p:cNvPr id="27" name="Picture 2" descr="C:\Users\Irina.Kozhukhovskaya\Documents\Мои полученные файлы\20150531_20194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1157" r="1941" b="6111"/>
          <a:stretch/>
        </p:blipFill>
        <p:spPr bwMode="auto">
          <a:xfrm>
            <a:off x="5360351" y="4339462"/>
            <a:ext cx="1302640" cy="9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9625716" y="5589496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12661" y="1485301"/>
            <a:ext cx="6895379" cy="654540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ИЖЕВСКИЙ ЗАВОД ГРУППЫ – КРУПНЕЙШИЙ В  РОССИИ  ПРОИЗВОДИТЕЛЬ УСТАНОВОК ГЛУБИННО-ШТАНГОВЫХ НАСОСОВ</a:t>
            </a:r>
            <a:endParaRPr lang="ru-RU" sz="1800" b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199" y="2765427"/>
            <a:ext cx="3477729" cy="1700980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300" dirty="0" smtClean="0">
                <a:solidFill>
                  <a:srgbClr val="000000"/>
                </a:solidFill>
                <a:latin typeface="Arial Narrow" pitchFamily="34" charset="0"/>
              </a:rPr>
              <a:t>Приводы УШГН</a:t>
            </a:r>
            <a:endParaRPr lang="ru-RU" sz="130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rgbClr val="000000"/>
                </a:solidFill>
                <a:latin typeface="Arial Narrow" pitchFamily="34" charset="0"/>
              </a:rPr>
              <a:t>Штанговые глубинные насосы (ШГН)</a:t>
            </a:r>
          </a:p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rgbClr val="000000"/>
                </a:solidFill>
                <a:latin typeface="Arial Narrow" pitchFamily="34" charset="0"/>
              </a:rPr>
              <a:t>Спецтехника для нефтепромысла</a:t>
            </a:r>
          </a:p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rgbClr val="000000"/>
                </a:solidFill>
                <a:latin typeface="Arial Narrow" pitchFamily="34" charset="0"/>
              </a:rPr>
              <a:t>Буровые ключи и ключи для ремонта скважин</a:t>
            </a:r>
          </a:p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rgbClr val="000000"/>
                </a:solidFill>
                <a:latin typeface="Arial Narrow" pitchFamily="34" charset="0"/>
              </a:rPr>
              <a:t>Буровые насосы и насосы для цементирования скважин</a:t>
            </a:r>
          </a:p>
          <a:p>
            <a:pPr marL="285750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rgbClr val="000000"/>
                </a:solidFill>
                <a:latin typeface="Arial Narrow" pitchFamily="34" charset="0"/>
              </a:rPr>
              <a:t>Станции управления УЭЦН </a:t>
            </a:r>
            <a:endParaRPr lang="en-GB" sz="13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" y="5022656"/>
            <a:ext cx="4114800" cy="780729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marL="190675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rgbClr val="000000"/>
                </a:solidFill>
                <a:latin typeface="Arial Narrow" pitchFamily="34" charset="0"/>
              </a:rPr>
              <a:t>  ISO</a:t>
            </a:r>
            <a:r>
              <a:rPr lang="ru-RU" sz="1300" dirty="0" smtClean="0">
                <a:solidFill>
                  <a:srgbClr val="000000"/>
                </a:solidFill>
                <a:latin typeface="Arial Narrow" pitchFamily="34" charset="0"/>
              </a:rPr>
              <a:t> 9001-2000</a:t>
            </a:r>
          </a:p>
          <a:p>
            <a:pPr marL="190675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ru-RU" sz="1300" dirty="0" smtClean="0">
                <a:solidFill>
                  <a:srgbClr val="000000"/>
                </a:solidFill>
                <a:latin typeface="Arial Narrow" pitchFamily="34" charset="0"/>
              </a:rPr>
              <a:t>API </a:t>
            </a:r>
            <a:r>
              <a:rPr lang="ru-RU" sz="1300" dirty="0" err="1" smtClean="0">
                <a:solidFill>
                  <a:srgbClr val="000000"/>
                </a:solidFill>
                <a:latin typeface="Arial Narrow" pitchFamily="34" charset="0"/>
              </a:rPr>
              <a:t>Spec</a:t>
            </a:r>
            <a:r>
              <a:rPr lang="ru-RU" sz="1300" dirty="0" smtClean="0">
                <a:solidFill>
                  <a:srgbClr val="000000"/>
                </a:solidFill>
                <a:latin typeface="Arial Narrow" pitchFamily="34" charset="0"/>
              </a:rPr>
              <a:t> Q1 </a:t>
            </a:r>
            <a:endParaRPr lang="en-US" sz="13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190675" indent="-285750" defTabSz="926545" fontAlgn="base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Arial Narrow" pitchFamily="34" charset="0"/>
              </a:rPr>
              <a:t>API Spec 11AX</a:t>
            </a:r>
            <a:endParaRPr lang="ru-RU" sz="13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0887" y="2369681"/>
            <a:ext cx="2246002" cy="33933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ПРОДУКЦИЯ</a:t>
            </a:r>
            <a:endParaRPr lang="ru-RU" sz="1300" b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887" y="4617741"/>
            <a:ext cx="2174564" cy="33933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СЕРТИФИКАТЫ</a:t>
            </a:r>
            <a:endParaRPr lang="ru-RU" sz="1300" b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40887" y="2726871"/>
            <a:ext cx="339364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40887" y="4950632"/>
            <a:ext cx="339364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4094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25716" y="5606650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30975" y="302802"/>
            <a:ext cx="7688017" cy="878628"/>
          </a:xfrm>
        </p:spPr>
        <p:txBody>
          <a:bodyPr>
            <a:noAutofit/>
          </a:bodyPr>
          <a:lstStyle/>
          <a:p>
            <a:pPr defTabSz="986733"/>
            <a:r>
              <a:rPr lang="ru-RU" sz="2646" dirty="0">
                <a:solidFill>
                  <a:schemeClr val="tx1"/>
                </a:solidFill>
              </a:rPr>
              <a:t>ПРОИЗВОДСТВЕННЫЕ ВОЗМОЖНОСТИ</a:t>
            </a:r>
            <a:br>
              <a:rPr lang="ru-RU" sz="2646" dirty="0">
                <a:solidFill>
                  <a:schemeClr val="tx1"/>
                </a:solidFill>
              </a:rPr>
            </a:br>
            <a:r>
              <a:rPr lang="ru-RU" sz="2646" dirty="0">
                <a:solidFill>
                  <a:srgbClr val="0070C0"/>
                </a:solidFill>
              </a:rPr>
              <a:t>ПАО «ИЖНЕФТЕМАШ»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006526"/>
            <a:fld id="{A2AE5357-0EF1-4AE0-A6D9-5A1EFB67B5F9}" type="slidenum">
              <a:rPr lang="ru-RU" sz="1600" b="1">
                <a:solidFill>
                  <a:srgbClr val="7F7F7F"/>
                </a:solidFill>
                <a:latin typeface="Arial Narrow"/>
              </a:rPr>
              <a:pPr defTabSz="1006526"/>
              <a:t>8</a:t>
            </a:fld>
            <a:endParaRPr lang="ru-RU" sz="1600" b="1">
              <a:solidFill>
                <a:srgbClr val="7F7F7F"/>
              </a:solidFill>
              <a:latin typeface="Arial Narrow"/>
            </a:endParaRPr>
          </a:p>
        </p:txBody>
      </p:sp>
      <p:pic>
        <p:nvPicPr>
          <p:cNvPr id="5" name="Рисунок 4" descr="C:\Users\olga.matochkina\AppData\Local\Microsoft\Windows\Temporary Internet Files\Content.Outlook\GANVBNSO\DSC09189 (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79" y="4971514"/>
            <a:ext cx="3242384" cy="187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0" descr="Ижнефтемаш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4" y="1366901"/>
            <a:ext cx="2846939" cy="166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Vera.Zhevlakova.RIMERA\AppData\Local\Microsoft\Windows\Temporary Internet Files\Content.Outlook\7PA946FX\_DSC6553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80" y="1366901"/>
            <a:ext cx="5797210" cy="355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Vera.Zhevlakova.RIMERA\AppData\Local\Microsoft\Windows\Temporary Internet Files\Content.Outlook\7PA946FX\DSC025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4" y="3089693"/>
            <a:ext cx="2846939" cy="183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Vera.Zhevlakova.RIMERA\AppData\Local\Microsoft\Windows\Temporary Internet Files\Content.Outlook\7PA946FX\DSC07621 (2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2112" y="4971514"/>
            <a:ext cx="2502742" cy="18742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3524" y="5009371"/>
            <a:ext cx="2846939" cy="17895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1006526"/>
            <a:r>
              <a:rPr lang="ru-RU" sz="1764" u="sng" dirty="0">
                <a:solidFill>
                  <a:prstClr val="white"/>
                </a:solidFill>
                <a:latin typeface="Arial Narrow"/>
              </a:rPr>
              <a:t>Производственные мощности</a:t>
            </a:r>
            <a:r>
              <a:rPr lang="ru-RU" sz="1764" dirty="0">
                <a:solidFill>
                  <a:prstClr val="white"/>
                </a:solidFill>
                <a:latin typeface="Arial Narrow"/>
              </a:rPr>
              <a:t>:</a:t>
            </a:r>
          </a:p>
          <a:p>
            <a:pPr marL="378047" indent="-378047" defTabSz="1006526">
              <a:buFont typeface="Wingdings" panose="05000000000000000000" pitchFamily="2" charset="2"/>
              <a:buChar char="ü"/>
            </a:pPr>
            <a:r>
              <a:rPr lang="ru-RU" sz="1544" dirty="0">
                <a:solidFill>
                  <a:prstClr val="white"/>
                </a:solidFill>
                <a:latin typeface="Arial Narrow"/>
              </a:rPr>
              <a:t>10 800 ШГН,</a:t>
            </a:r>
          </a:p>
          <a:p>
            <a:pPr marL="378047" indent="-378047" defTabSz="1006526">
              <a:buFont typeface="Wingdings" panose="05000000000000000000" pitchFamily="2" charset="2"/>
              <a:buChar char="ü"/>
            </a:pPr>
            <a:r>
              <a:rPr lang="ru-RU" sz="1544" dirty="0">
                <a:solidFill>
                  <a:prstClr val="white"/>
                </a:solidFill>
                <a:latin typeface="Arial Narrow"/>
              </a:rPr>
              <a:t>600 приводов,</a:t>
            </a:r>
          </a:p>
          <a:p>
            <a:pPr marL="378047" indent="-378047" defTabSz="1006526">
              <a:buFont typeface="Wingdings" panose="05000000000000000000" pitchFamily="2" charset="2"/>
              <a:buChar char="ü"/>
            </a:pPr>
            <a:r>
              <a:rPr lang="ru-RU" sz="1544" dirty="0">
                <a:solidFill>
                  <a:prstClr val="white"/>
                </a:solidFill>
                <a:latin typeface="Arial Narrow"/>
              </a:rPr>
              <a:t>180 ед. спецтехники</a:t>
            </a:r>
          </a:p>
          <a:p>
            <a:pPr marL="378047" indent="-378047" defTabSz="1006526">
              <a:buFont typeface="Wingdings" panose="05000000000000000000" pitchFamily="2" charset="2"/>
              <a:buChar char="ü"/>
            </a:pPr>
            <a:r>
              <a:rPr lang="ru-RU" sz="1544" dirty="0">
                <a:solidFill>
                  <a:prstClr val="white"/>
                </a:solidFill>
                <a:latin typeface="Arial Narrow"/>
              </a:rPr>
              <a:t>180 ед. буровых ключей</a:t>
            </a:r>
          </a:p>
          <a:p>
            <a:pPr marL="378047" indent="-378047" defTabSz="1006526">
              <a:buFont typeface="Wingdings" panose="05000000000000000000" pitchFamily="2" charset="2"/>
              <a:buChar char="ü"/>
            </a:pPr>
            <a:r>
              <a:rPr lang="ru-RU" sz="1544" dirty="0">
                <a:solidFill>
                  <a:prstClr val="white"/>
                </a:solidFill>
                <a:latin typeface="Arial Narrow"/>
              </a:rPr>
              <a:t>1,6 млн. муфт НКТ</a:t>
            </a:r>
          </a:p>
          <a:p>
            <a:pPr marL="378047" indent="-378047" defTabSz="1006526">
              <a:buFont typeface="Wingdings" panose="05000000000000000000" pitchFamily="2" charset="2"/>
              <a:buChar char="ü"/>
            </a:pPr>
            <a:r>
              <a:rPr lang="ru-RU" sz="1544" dirty="0">
                <a:solidFill>
                  <a:prstClr val="white"/>
                </a:solidFill>
                <a:latin typeface="Arial Narrow"/>
              </a:rPr>
              <a:t>720 станций управления ЭЦН</a:t>
            </a:r>
          </a:p>
        </p:txBody>
      </p:sp>
    </p:spTree>
    <p:extLst>
      <p:ext uri="{BB962C8B-B14F-4D97-AF65-F5344CB8AC3E}">
        <p14:creationId xmlns:p14="http://schemas.microsoft.com/office/powerpoint/2010/main" val="19901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9" y="3441"/>
            <a:ext cx="10688542" cy="7554380"/>
          </a:xfrm>
          <a:prstGeom prst="rect">
            <a:avLst/>
          </a:prstGeom>
        </p:spPr>
      </p:pic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739923"/>
              </p:ext>
            </p:extLst>
          </p:nvPr>
        </p:nvGraphicFramePr>
        <p:xfrm>
          <a:off x="6704022" y="4878088"/>
          <a:ext cx="3557964" cy="232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249475"/>
              </p:ext>
            </p:extLst>
          </p:nvPr>
        </p:nvGraphicFramePr>
        <p:xfrm>
          <a:off x="6132518" y="2592072"/>
          <a:ext cx="3490914" cy="231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04022" y="4663774"/>
            <a:ext cx="2214578" cy="762246"/>
          </a:xfrm>
          <a:prstGeom prst="rect">
            <a:avLst/>
          </a:prstGeom>
          <a:noFill/>
        </p:spPr>
        <p:txBody>
          <a:bodyPr wrap="square" lIns="99551" tIns="49777" rIns="99551" bIns="49777">
            <a:spAutoFit/>
          </a:bodyPr>
          <a:lstStyle/>
          <a:p>
            <a:pPr defTabSz="995514">
              <a:defRPr/>
            </a:pPr>
            <a:r>
              <a:rPr lang="ru-RU" sz="1400" b="1" dirty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Доля рынка </a:t>
            </a:r>
          </a:p>
          <a:p>
            <a:pPr defTabSz="995514">
              <a:defRPr/>
            </a:pPr>
            <a:r>
              <a:rPr lang="ru-RU" sz="1400" b="1" dirty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по ремонту </a:t>
            </a:r>
            <a:r>
              <a:rPr lang="ru-RU" sz="1400" b="1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НКТ (2017 год) </a:t>
            </a:r>
            <a:endParaRPr lang="ru-RU" sz="1400" b="1" dirty="0">
              <a:solidFill>
                <a:srgbClr val="3AA08F"/>
              </a:solidFill>
              <a:latin typeface="Arial Narrow" pitchFamily="34" charset="0"/>
              <a:cs typeface="Arial" pitchFamily="34" charset="0"/>
            </a:endParaRPr>
          </a:p>
          <a:p>
            <a:pPr algn="just" defTabSz="995514">
              <a:defRPr/>
            </a:pPr>
            <a:r>
              <a:rPr lang="ru-RU" sz="1500" b="1" dirty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                         </a:t>
            </a:r>
            <a:endParaRPr lang="ru-RU" sz="1300" b="1" dirty="0">
              <a:solidFill>
                <a:srgbClr val="3AA08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9793" y="2289554"/>
            <a:ext cx="2403121" cy="746857"/>
          </a:xfrm>
          <a:prstGeom prst="rect">
            <a:avLst/>
          </a:prstGeom>
          <a:noFill/>
        </p:spPr>
        <p:txBody>
          <a:bodyPr wrap="square" lIns="99551" tIns="49777" rIns="99551" bIns="49777" rtlCol="0">
            <a:spAutoFit/>
          </a:bodyPr>
          <a:lstStyle/>
          <a:p>
            <a:r>
              <a:rPr lang="ru-RU" sz="1400" b="1" dirty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Доля рынка среди </a:t>
            </a:r>
            <a:r>
              <a:rPr lang="ru-RU" sz="1400" b="1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независимых игроков УЭЦН</a:t>
            </a:r>
            <a:r>
              <a:rPr lang="en-US" sz="1400" b="1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3AA08F"/>
                </a:solidFill>
                <a:latin typeface="Arial Narrow" pitchFamily="34" charset="0"/>
                <a:cs typeface="Arial" pitchFamily="34" charset="0"/>
              </a:rPr>
              <a:t>(2017 год)</a:t>
            </a:r>
            <a:endParaRPr lang="ru-RU" sz="1400" b="1" dirty="0">
              <a:solidFill>
                <a:srgbClr val="3AA08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85568" y="287338"/>
            <a:ext cx="6580467" cy="921525"/>
          </a:xfrm>
          <a:prstGeom prst="rect">
            <a:avLst/>
          </a:prstGeom>
        </p:spPr>
        <p:txBody>
          <a:bodyPr vert="horz" lIns="99551" tIns="49777" rIns="99551" bIns="49777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СЕРВИС 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НЕФТЯНОГО ОБОРУДОВАНИЯ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3AA08F"/>
                </a:solidFill>
                <a:latin typeface="Arial Narrow" pitchFamily="34" charset="0"/>
              </a:rPr>
              <a:t>РИМЕРА-СЕРВИС</a:t>
            </a:r>
            <a:endParaRPr lang="ru-RU" sz="2800" b="1" dirty="0">
              <a:solidFill>
                <a:srgbClr val="3AA08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59549" y="3973256"/>
            <a:ext cx="1172876" cy="300581"/>
          </a:xfrm>
          <a:prstGeom prst="rect">
            <a:avLst/>
          </a:prstGeom>
        </p:spPr>
        <p:txBody>
          <a:bodyPr wrap="square" lIns="99551" tIns="49777" rIns="99551" bIns="49777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93572" indent="-193572" defTabSz="926382"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100000"/>
            </a:pPr>
            <a:r>
              <a:rPr lang="ru-RU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Прочие</a:t>
            </a:r>
            <a:endParaRPr lang="ru-RU" sz="13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59549" y="3735080"/>
            <a:ext cx="1224415" cy="300581"/>
          </a:xfrm>
          <a:prstGeom prst="rect">
            <a:avLst/>
          </a:prstGeom>
        </p:spPr>
        <p:txBody>
          <a:bodyPr wrap="square" lIns="99551" tIns="49777" rIns="99551" bIns="49777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93572" indent="-193572" defTabSz="926382"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100000"/>
            </a:pPr>
            <a:r>
              <a:rPr lang="ru-RU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РС</a:t>
            </a:r>
            <a:endParaRPr lang="ru-RU" sz="13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5724" y="4052649"/>
            <a:ext cx="145100" cy="1255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51" tIns="49777" rIns="99551" bIns="49777" rtlCol="0" anchor="ctr"/>
          <a:lstStyle/>
          <a:p>
            <a:pPr algn="ctr"/>
            <a:endParaRPr lang="ru-RU" sz="1100"/>
          </a:p>
        </p:txBody>
      </p:sp>
      <p:sp>
        <p:nvSpPr>
          <p:cNvPr id="17" name="Прямоугольник 16"/>
          <p:cNvSpPr/>
          <p:nvPr/>
        </p:nvSpPr>
        <p:spPr>
          <a:xfrm>
            <a:off x="8775724" y="3814461"/>
            <a:ext cx="145100" cy="125561"/>
          </a:xfrm>
          <a:prstGeom prst="rect">
            <a:avLst/>
          </a:prstGeom>
          <a:solidFill>
            <a:srgbClr val="3AA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51" tIns="49777" rIns="99551" bIns="49777" rtlCol="0" anchor="ctr"/>
          <a:lstStyle/>
          <a:p>
            <a:pPr algn="ctr"/>
            <a:endParaRPr lang="ru-RU" sz="1100"/>
          </a:p>
        </p:txBody>
      </p:sp>
      <p:sp>
        <p:nvSpPr>
          <p:cNvPr id="24" name="Прямоугольник 13"/>
          <p:cNvSpPr>
            <a:spLocks noChangeArrowheads="1"/>
          </p:cNvSpPr>
          <p:nvPr/>
        </p:nvSpPr>
        <p:spPr bwMode="auto">
          <a:xfrm>
            <a:off x="8969762" y="6525217"/>
            <a:ext cx="1255713" cy="30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7" rIns="99551" bIns="49777">
            <a:spAutoFit/>
          </a:bodyPr>
          <a:lstStyle/>
          <a:p>
            <a:pPr marL="192054" indent="-192054" defTabSz="925350"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100000"/>
            </a:pPr>
            <a:r>
              <a:rPr lang="ru-RU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Прочие</a:t>
            </a:r>
            <a:endParaRPr lang="ru-RU" sz="13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Прямоугольник 14"/>
          <p:cNvSpPr>
            <a:spLocks noChangeArrowheads="1"/>
          </p:cNvSpPr>
          <p:nvPr/>
        </p:nvSpPr>
        <p:spPr bwMode="auto">
          <a:xfrm>
            <a:off x="8959549" y="6270773"/>
            <a:ext cx="1311275" cy="30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7" rIns="99551" bIns="49777">
            <a:spAutoFit/>
          </a:bodyPr>
          <a:lstStyle/>
          <a:p>
            <a:pPr marL="192054" indent="-192054" defTabSz="925350"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100000"/>
            </a:pPr>
            <a:r>
              <a:rPr lang="ru-RU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РС</a:t>
            </a:r>
            <a:endParaRPr lang="ru-RU" sz="13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05561" y="6586654"/>
            <a:ext cx="153988" cy="158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51" tIns="49777" rIns="99551" bIns="49777" anchor="ctr"/>
          <a:lstStyle/>
          <a:p>
            <a:pPr algn="ctr" defTabSz="995514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805561" y="6326300"/>
            <a:ext cx="153988" cy="158750"/>
          </a:xfrm>
          <a:prstGeom prst="rect">
            <a:avLst/>
          </a:prstGeom>
          <a:solidFill>
            <a:srgbClr val="3AA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51" tIns="49777" rIns="99551" bIns="49777" anchor="ctr"/>
          <a:lstStyle/>
          <a:p>
            <a:pPr algn="ctr" defTabSz="995514">
              <a:defRPr/>
            </a:pPr>
            <a:endParaRPr lang="ru-RU"/>
          </a:p>
        </p:txBody>
      </p:sp>
      <p:pic>
        <p:nvPicPr>
          <p:cNvPr id="2117" name="Picture 69" descr="C:\Users\Irina.Kozhukhovskaya\Desktop\ФБ\Фотоальбомы\Римера-Сервис\rs\DEN_09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78" y="2347762"/>
            <a:ext cx="2653551" cy="18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70" descr="C:\Users\Irina.Kozhukhovskaya\Desktop\ФБ\Фотоальбомы\Римера-Сервис\AMO_29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3702" y="4261479"/>
            <a:ext cx="1289223" cy="91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989378" y="5319949"/>
            <a:ext cx="2670363" cy="1331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В обслуживании</a:t>
            </a:r>
          </a:p>
          <a:p>
            <a:pPr algn="ctr"/>
            <a:r>
              <a:rPr lang="ru-RU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Римера-Сервис</a:t>
            </a:r>
            <a:endParaRPr lang="en-US" sz="1600" b="1" dirty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каждая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5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106A6A"/>
                </a:solidFill>
                <a:latin typeface="Arial Narrow" pitchFamily="34" charset="0"/>
                <a:cs typeface="Arial" pitchFamily="34" charset="0"/>
              </a:rPr>
              <a:t>добывающая скважина на независимом рынке УЭЦН в России</a:t>
            </a:r>
            <a:endParaRPr lang="ru-RU" sz="1300" b="1" dirty="0">
              <a:solidFill>
                <a:srgbClr val="106A6A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8" name="Рисунок 27" descr="Рисунок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04352" y="1328963"/>
            <a:ext cx="825893" cy="1143008"/>
          </a:xfrm>
          <a:prstGeom prst="rect">
            <a:avLst/>
          </a:prstGeom>
        </p:spPr>
      </p:pic>
      <p:sp>
        <p:nvSpPr>
          <p:cNvPr id="31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847030" y="6852465"/>
            <a:ext cx="428628" cy="500066"/>
          </a:xfrm>
        </p:spPr>
        <p:txBody>
          <a:bodyPr/>
          <a:lstStyle/>
          <a:p>
            <a:pPr algn="ctr"/>
            <a:fld id="{725C68B6-61C2-468F-89AB-4B9F7531AA68}" type="slidenum">
              <a:rPr lang="ru-RU" sz="1600" b="1" smtClean="0"/>
              <a:pPr algn="ctr"/>
              <a:t>9</a:t>
            </a:fld>
            <a:endParaRPr lang="ru-RU" sz="1600" b="1" dirty="0"/>
          </a:p>
        </p:txBody>
      </p:sp>
      <p:pic>
        <p:nvPicPr>
          <p:cNvPr id="42" name="Picture 2" descr="C:\Users\Irina.Kozhukhovskaya\Desktop\Фотосессия предприятий 2016\РС Поволжье\5757576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56" y="4261479"/>
            <a:ext cx="1289223" cy="91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625716" y="5589496"/>
            <a:ext cx="515489" cy="1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526"/>
            <a:endParaRPr lang="ru-RU" sz="1985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3628" y="2700761"/>
            <a:ext cx="3228406" cy="2211873"/>
          </a:xfrm>
          <a:prstGeom prst="rect">
            <a:avLst/>
          </a:prstGeom>
        </p:spPr>
        <p:txBody>
          <a:bodyPr wrap="square" lIns="99551" tIns="49777" rIns="99551" bIns="49777">
            <a:spAutoFit/>
          </a:bodyPr>
          <a:lstStyle/>
          <a:p>
            <a:pPr marL="285750" marR="0" lvl="0" indent="-285750" algn="just" defTabSz="926382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Сервисное обслуживание (СО) и ремонт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нефтепогружного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оборудования (УЭЦН, ШГН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  <a:p>
            <a:pPr marL="285750" indent="-285750" algn="just" defTabSz="926382"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1400" kern="0" dirty="0">
                <a:solidFill>
                  <a:srgbClr val="000000"/>
                </a:solidFill>
                <a:sym typeface="Calibri"/>
              </a:rPr>
              <a:t>Прокат оборудования (УЭЦН</a:t>
            </a:r>
            <a:r>
              <a:rPr lang="ru-RU" sz="1400" kern="0" dirty="0" smtClean="0">
                <a:solidFill>
                  <a:srgbClr val="000000"/>
                </a:solidFill>
                <a:sym typeface="Calibri"/>
              </a:rPr>
              <a:t>, УШГН</a:t>
            </a:r>
            <a:r>
              <a:rPr lang="ru-RU" sz="1400" kern="0" dirty="0">
                <a:solidFill>
                  <a:srgbClr val="000000"/>
                </a:solidFill>
                <a:sym typeface="Calibri"/>
              </a:rPr>
              <a:t>, НКТ</a:t>
            </a:r>
            <a:r>
              <a:rPr lang="ru-RU" sz="1400" kern="0" dirty="0" smtClean="0">
                <a:solidFill>
                  <a:srgbClr val="000000"/>
                </a:solidFill>
                <a:sym typeface="Calibri"/>
              </a:rPr>
              <a:t>, включая </a:t>
            </a:r>
            <a:r>
              <a:rPr lang="ru-RU" sz="1400" kern="0" dirty="0">
                <a:solidFill>
                  <a:srgbClr val="000000"/>
                </a:solidFill>
                <a:sym typeface="Calibri"/>
              </a:rPr>
              <a:t>СО и ремонт)</a:t>
            </a:r>
          </a:p>
          <a:p>
            <a:pPr marL="285750" marR="0" lvl="0" indent="-285750" algn="just" defTabSz="926382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Монтаж/демонтаж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вывод на режим оборудования</a:t>
            </a:r>
          </a:p>
          <a:p>
            <a:pPr marL="285750" marR="0" lvl="0" indent="-285750" algn="just" defTabSz="926382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Ремонт, комплектование НКТ</a:t>
            </a:r>
          </a:p>
          <a:p>
            <a:pPr marL="285750" marR="0" lvl="0" indent="-285750" algn="just" defTabSz="926382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Изготовление (нарезка) НКТ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8930" y="2264604"/>
            <a:ext cx="2246002" cy="33137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just" defTabSz="912949"/>
            <a:r>
              <a:rPr lang="ru-RU" sz="1500" b="1" dirty="0" smtClean="0">
                <a:solidFill>
                  <a:srgbClr val="3AA08F"/>
                </a:solidFill>
                <a:cs typeface="Arial" pitchFamily="34" charset="0"/>
              </a:rPr>
              <a:t>УСЛУГИ</a:t>
            </a:r>
            <a:endParaRPr lang="ru-RU" sz="1300" b="1" dirty="0">
              <a:solidFill>
                <a:srgbClr val="3AA08F"/>
              </a:solidFill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5420" y="5386078"/>
            <a:ext cx="3187104" cy="780712"/>
          </a:xfrm>
          <a:prstGeom prst="rect">
            <a:avLst/>
          </a:prstGeom>
        </p:spPr>
        <p:txBody>
          <a:bodyPr wrap="square" lIns="99551" tIns="49777" rIns="99551" bIns="49777">
            <a:spAutoFit/>
          </a:bodyPr>
          <a:lstStyle/>
          <a:p>
            <a:pPr marL="285750" marR="0" lvl="0" indent="-285750" defTabSz="926382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ISO 9001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:2008</a:t>
            </a:r>
          </a:p>
          <a:p>
            <a:pPr marL="285750" marR="0" lvl="0" indent="-285750" defTabSz="926382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ISO 14001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2004</a:t>
            </a:r>
          </a:p>
          <a:p>
            <a:pPr marL="285750" marR="0" lvl="0" indent="-285750" defTabSz="926382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106A6A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OHSAS 18001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:2007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8930" y="4888512"/>
            <a:ext cx="2246002" cy="33933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just" defTabSz="912949"/>
            <a:r>
              <a:rPr lang="ru-RU" sz="1500" b="1" dirty="0" smtClean="0">
                <a:solidFill>
                  <a:srgbClr val="3AA08F"/>
                </a:solidFill>
                <a:cs typeface="Arial" pitchFamily="34" charset="0"/>
              </a:rPr>
              <a:t>СЕРТИФИКАТЫ</a:t>
            </a:r>
            <a:endParaRPr lang="ru-RU" sz="1300" b="1" dirty="0">
              <a:solidFill>
                <a:srgbClr val="3AA08F"/>
              </a:solidFill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75420" y="5301406"/>
            <a:ext cx="3187104" cy="0"/>
          </a:xfrm>
          <a:prstGeom prst="line">
            <a:avLst/>
          </a:prstGeom>
          <a:noFill/>
          <a:ln w="19050" cap="flat" cmpd="sng" algn="ctr">
            <a:solidFill>
              <a:srgbClr val="7F7F7F">
                <a:lumMod val="50000"/>
                <a:lumOff val="50000"/>
              </a:srgbClr>
            </a:solidFill>
            <a:prstDash val="solid"/>
          </a:ln>
          <a:effectLst/>
        </p:spPr>
      </p:cxnSp>
      <p:cxnSp>
        <p:nvCxnSpPr>
          <p:cNvPr id="53" name="Прямая соединительная линия 52"/>
          <p:cNvCxnSpPr/>
          <p:nvPr/>
        </p:nvCxnSpPr>
        <p:spPr>
          <a:xfrm>
            <a:off x="552218" y="2664589"/>
            <a:ext cx="3199816" cy="0"/>
          </a:xfrm>
          <a:prstGeom prst="line">
            <a:avLst/>
          </a:prstGeom>
          <a:noFill/>
          <a:ln w="19050" cap="flat" cmpd="sng" algn="ctr">
            <a:solidFill>
              <a:srgbClr val="7F7F7F">
                <a:lumMod val="50000"/>
                <a:lumOff val="50000"/>
              </a:srgbClr>
            </a:solidFill>
            <a:prstDash val="soli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1853073" y="1372869"/>
            <a:ext cx="6987253" cy="885356"/>
          </a:xfrm>
          <a:prstGeom prst="rect">
            <a:avLst/>
          </a:prstGeom>
          <a:noFill/>
        </p:spPr>
        <p:txBody>
          <a:bodyPr wrap="square" lIns="99551" tIns="49777" rIns="99551" bIns="49777" rtlCol="0">
            <a:spAutoFit/>
          </a:bodyPr>
          <a:lstStyle/>
          <a:p>
            <a:pPr algn="ctr" defTabSz="912949"/>
            <a:r>
              <a:rPr lang="ru-RU" sz="1700" b="1" cap="all" dirty="0" smtClean="0">
                <a:solidFill>
                  <a:srgbClr val="3AA08F"/>
                </a:solidFill>
                <a:cs typeface="Arial" pitchFamily="34" charset="0"/>
              </a:rPr>
              <a:t>«РИМЕРА-СЕРВИС</a:t>
            </a:r>
            <a:r>
              <a:rPr lang="ru-RU" sz="1700" b="1" cap="all" dirty="0">
                <a:solidFill>
                  <a:srgbClr val="3AA08F"/>
                </a:solidFill>
                <a:cs typeface="Arial" pitchFamily="34" charset="0"/>
              </a:rPr>
              <a:t>» – СЕТЬ сервисных </a:t>
            </a:r>
            <a:r>
              <a:rPr lang="ru-RU" sz="1700" b="1" cap="all" dirty="0" smtClean="0">
                <a:solidFill>
                  <a:srgbClr val="3AA08F"/>
                </a:solidFill>
                <a:cs typeface="Arial" pitchFamily="34" charset="0"/>
              </a:rPr>
              <a:t>Предприятий ПО ОБСЛУЖИВАНИЮ ПОГРУЖНОГО </a:t>
            </a:r>
            <a:r>
              <a:rPr lang="ru-RU" sz="1700" b="1" cap="all" dirty="0">
                <a:solidFill>
                  <a:srgbClr val="3AA08F"/>
                </a:solidFill>
                <a:cs typeface="Arial" pitchFamily="34" charset="0"/>
              </a:rPr>
              <a:t>ОБОРУДОВАНИЯ, ПОДГОТОВКЕ И РЕМОНТУ </a:t>
            </a:r>
            <a:r>
              <a:rPr lang="ru-RU" sz="1700" b="1" cap="all" dirty="0" smtClean="0">
                <a:solidFill>
                  <a:srgbClr val="3AA08F"/>
                </a:solidFill>
                <a:cs typeface="Arial" pitchFamily="34" charset="0"/>
              </a:rPr>
              <a:t>НКТ</a:t>
            </a:r>
            <a:endParaRPr lang="ru-RU" sz="1700" b="1" cap="all" dirty="0">
              <a:solidFill>
                <a:srgbClr val="3AA08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презентации Римера_fin">
  <a:themeElements>
    <a:clrScheme name="Римера">
      <a:dk1>
        <a:srgbClr val="7F7F7F"/>
      </a:dk1>
      <a:lt1>
        <a:sysClr val="window" lastClr="FFFFFF"/>
      </a:lt1>
      <a:dk2>
        <a:srgbClr val="106A6A"/>
      </a:dk2>
      <a:lt2>
        <a:srgbClr val="FFFFFF"/>
      </a:lt2>
      <a:accent1>
        <a:srgbClr val="3AA08F"/>
      </a:accent1>
      <a:accent2>
        <a:srgbClr val="0070C0"/>
      </a:accent2>
      <a:accent3>
        <a:srgbClr val="FF5050"/>
      </a:accent3>
      <a:accent4>
        <a:srgbClr val="8064A2"/>
      </a:accent4>
      <a:accent5>
        <a:srgbClr val="4BACC6"/>
      </a:accent5>
      <a:accent6>
        <a:srgbClr val="1F497D"/>
      </a:accent6>
      <a:hlink>
        <a:srgbClr val="0000FF"/>
      </a:hlink>
      <a:folHlink>
        <a:srgbClr val="800080"/>
      </a:folHlink>
    </a:clrScheme>
    <a:fontScheme name="Римера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8133</TotalTime>
  <Words>999</Words>
  <Application>Microsoft Office PowerPoint</Application>
  <PresentationFormat>Произвольный</PresentationFormat>
  <Paragraphs>242</Paragraphs>
  <Slides>17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Шаблон презентации Римера_fin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ПРОИЗВОДСТВЕННЫЕ ВОЗМОЖНОСТИ ООО «АЛНАС»</vt:lpstr>
      <vt:lpstr>Презентация PowerPoint</vt:lpstr>
      <vt:lpstr>ПРОИЗВОДСТВЕННЫЕ ВОЗМОЖНОСТИ ПАО «ИЖНЕФТЕМАШ»</vt:lpstr>
      <vt:lpstr>Презентация PowerPoint</vt:lpstr>
      <vt:lpstr>СЕРВИСНЫЕ ВОЗМОЖНОСТИ ООО «РИМЕРА-СЕРВИС»</vt:lpstr>
      <vt:lpstr>Презентация PowerPoint</vt:lpstr>
      <vt:lpstr>Презентация PowerPoint</vt:lpstr>
      <vt:lpstr>ИННОВАЦИОННЫЕ ПРОЕКТЫ ПРОЕКТ «БЕЛАЯ СКВАЖИНА»</vt:lpstr>
      <vt:lpstr> ОБУЧЕНИЕ И ФОРМИРОВАНИЕ  КАДРОВОГО РЕЗЕРВА </vt:lpstr>
      <vt:lpstr>НАШИ КЛЮЧЕВЫЕ КЛИЕНТЫ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Ежова Ольга Викторовна</dc:creator>
  <cp:lastModifiedBy>Верчинская Юна Михайловна</cp:lastModifiedBy>
  <cp:revision>893</cp:revision>
  <cp:lastPrinted>2016-05-30T13:19:06Z</cp:lastPrinted>
  <dcterms:modified xsi:type="dcterms:W3CDTF">2018-05-28T07:39:08Z</dcterms:modified>
</cp:coreProperties>
</file>